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0"/>
  </p:notesMasterIdLst>
  <p:sldIdLst>
    <p:sldId id="256" r:id="rId2"/>
    <p:sldId id="259" r:id="rId3"/>
    <p:sldId id="371" r:id="rId4"/>
    <p:sldId id="260" r:id="rId5"/>
    <p:sldId id="262" r:id="rId6"/>
    <p:sldId id="373" r:id="rId7"/>
    <p:sldId id="372" r:id="rId8"/>
    <p:sldId id="265" r:id="rId9"/>
    <p:sldId id="264" r:id="rId10"/>
    <p:sldId id="266" r:id="rId11"/>
    <p:sldId id="269" r:id="rId12"/>
    <p:sldId id="270" r:id="rId13"/>
    <p:sldId id="342" r:id="rId14"/>
    <p:sldId id="271" r:id="rId15"/>
    <p:sldId id="374" r:id="rId16"/>
    <p:sldId id="375" r:id="rId17"/>
    <p:sldId id="376" r:id="rId18"/>
    <p:sldId id="377" r:id="rId19"/>
    <p:sldId id="273" r:id="rId20"/>
    <p:sldId id="274" r:id="rId21"/>
    <p:sldId id="275" r:id="rId22"/>
    <p:sldId id="276" r:id="rId23"/>
    <p:sldId id="378" r:id="rId24"/>
    <p:sldId id="403" r:id="rId25"/>
    <p:sldId id="279" r:id="rId26"/>
    <p:sldId id="278" r:id="rId27"/>
    <p:sldId id="280" r:id="rId28"/>
    <p:sldId id="405" r:id="rId29"/>
    <p:sldId id="379" r:id="rId30"/>
    <p:sldId id="380" r:id="rId31"/>
    <p:sldId id="281" r:id="rId32"/>
    <p:sldId id="349" r:id="rId33"/>
    <p:sldId id="350" r:id="rId34"/>
    <p:sldId id="282" r:id="rId35"/>
    <p:sldId id="283" r:id="rId36"/>
    <p:sldId id="284" r:id="rId37"/>
    <p:sldId id="367" r:id="rId38"/>
    <p:sldId id="368" r:id="rId39"/>
    <p:sldId id="357" r:id="rId40"/>
    <p:sldId id="358" r:id="rId41"/>
    <p:sldId id="359" r:id="rId42"/>
    <p:sldId id="360" r:id="rId43"/>
    <p:sldId id="361" r:id="rId44"/>
    <p:sldId id="362" r:id="rId45"/>
    <p:sldId id="285" r:id="rId46"/>
    <p:sldId id="404" r:id="rId47"/>
    <p:sldId id="408" r:id="rId48"/>
    <p:sldId id="409" r:id="rId49"/>
    <p:sldId id="410" r:id="rId50"/>
    <p:sldId id="411" r:id="rId51"/>
    <p:sldId id="426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422" r:id="rId62"/>
    <p:sldId id="423" r:id="rId63"/>
    <p:sldId id="424" r:id="rId64"/>
    <p:sldId id="352" r:id="rId65"/>
    <p:sldId id="353" r:id="rId66"/>
    <p:sldId id="354" r:id="rId67"/>
    <p:sldId id="355" r:id="rId68"/>
    <p:sldId id="356" r:id="rId69"/>
    <p:sldId id="303" r:id="rId70"/>
    <p:sldId id="302" r:id="rId71"/>
    <p:sldId id="304" r:id="rId72"/>
    <p:sldId id="305" r:id="rId73"/>
    <p:sldId id="306" r:id="rId74"/>
    <p:sldId id="345" r:id="rId75"/>
    <p:sldId id="308" r:id="rId76"/>
    <p:sldId id="307" r:id="rId77"/>
    <p:sldId id="309" r:id="rId78"/>
    <p:sldId id="311" r:id="rId79"/>
    <p:sldId id="346" r:id="rId80"/>
    <p:sldId id="313" r:id="rId81"/>
    <p:sldId id="427" r:id="rId82"/>
    <p:sldId id="316" r:id="rId83"/>
    <p:sldId id="317" r:id="rId84"/>
    <p:sldId id="407" r:id="rId85"/>
    <p:sldId id="406" r:id="rId86"/>
    <p:sldId id="326" r:id="rId87"/>
    <p:sldId id="328" r:id="rId88"/>
    <p:sldId id="329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9" r:id="rId97"/>
    <p:sldId id="340" r:id="rId98"/>
    <p:sldId id="341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872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22996-7BD9-4E16-B334-2817FB86571B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D8DA7-65A8-44F5-93C9-CED1A06D08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D8DA7-65A8-44F5-93C9-CED1A06D08D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6C001-078C-4AFA-AF25-4922B2A4A4DE}" type="datetimeFigureOut">
              <a:rPr lang="en-US" smtClean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27810-3EF4-4DB2-BE45-F9E54A8787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20975"/>
            <a:ext cx="9144000" cy="200342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Chapter 2</a:t>
            </a: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: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Carbohydrates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"/>
            <a:ext cx="8686800" cy="35052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Monosaccharides</a:t>
            </a:r>
          </a:p>
          <a:p>
            <a:pPr lvl="1">
              <a:buFont typeface="Calibri" pitchFamily="34" charset="0"/>
              <a:buChar char="—"/>
            </a:pPr>
            <a:r>
              <a:rPr lang="en-US" b="1" dirty="0" smtClean="0"/>
              <a:t> </a:t>
            </a:r>
            <a:r>
              <a:rPr lang="en-US" dirty="0" smtClean="0"/>
              <a:t>a carbohydrate that cannot be hydrolyzed to a simpler carbohydrate</a:t>
            </a:r>
          </a:p>
          <a:p>
            <a:pPr lvl="1">
              <a:buFont typeface="Calibri" pitchFamily="34" charset="0"/>
              <a:buChar char="—"/>
            </a:pPr>
            <a:r>
              <a:rPr lang="en-US" dirty="0" smtClean="0"/>
              <a:t> they have the general formula C</a:t>
            </a:r>
            <a:r>
              <a:rPr lang="en-US" baseline="-25000" dirty="0" smtClean="0"/>
              <a:t>n</a:t>
            </a:r>
            <a:r>
              <a:rPr lang="en-US" dirty="0" smtClean="0"/>
              <a:t>H</a:t>
            </a:r>
            <a:r>
              <a:rPr lang="en-US" baseline="-25000" dirty="0" smtClean="0"/>
              <a:t>2n</a:t>
            </a:r>
            <a:r>
              <a:rPr lang="en-US" dirty="0" smtClean="0"/>
              <a:t>O</a:t>
            </a:r>
            <a:r>
              <a:rPr lang="en-US" baseline="-25000" dirty="0" smtClean="0"/>
              <a:t>n</a:t>
            </a:r>
            <a:r>
              <a:rPr lang="en-US" dirty="0" smtClean="0"/>
              <a:t>, where n varies from 3 to 8</a:t>
            </a:r>
          </a:p>
          <a:p>
            <a:pPr lvl="1"/>
            <a:r>
              <a:rPr lang="en-US" dirty="0"/>
              <a:t>chiral </a:t>
            </a:r>
            <a:r>
              <a:rPr lang="en-US" b="1" dirty="0" err="1"/>
              <a:t>polyhydroxyalkanals</a:t>
            </a:r>
            <a:r>
              <a:rPr lang="en-US" dirty="0"/>
              <a:t> or </a:t>
            </a:r>
            <a:r>
              <a:rPr lang="en-US" b="1" dirty="0" err="1"/>
              <a:t>polyhydroxyalkanones</a:t>
            </a:r>
            <a:r>
              <a:rPr lang="en-US" dirty="0"/>
              <a:t> (except </a:t>
            </a:r>
            <a:r>
              <a:rPr lang="en-US" dirty="0" smtClean="0"/>
              <a:t>1,3-di </a:t>
            </a:r>
            <a:r>
              <a:rPr lang="en-US" dirty="0" err="1" smtClean="0"/>
              <a:t>hydroxyacetone</a:t>
            </a:r>
            <a:r>
              <a:rPr lang="en-US" dirty="0"/>
              <a:t>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733800"/>
            <a:ext cx="12001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257800"/>
            <a:ext cx="9239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5029200"/>
            <a:ext cx="8763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657600"/>
            <a:ext cx="11430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4800600"/>
            <a:ext cx="9239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2600" y="5257800"/>
            <a:ext cx="1066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4800" y="4953000"/>
            <a:ext cx="11144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62800" y="4724400"/>
            <a:ext cx="9239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10600" cy="5943600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Classified based on: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</a:rPr>
              <a:t>Functional groups</a:t>
            </a:r>
          </a:p>
          <a:p>
            <a:pPr lvl="2">
              <a:buFont typeface="Wingdings" pitchFamily="2" charset="2"/>
              <a:buChar char="ü"/>
            </a:pPr>
            <a:r>
              <a:rPr lang="en-US" sz="2600" dirty="0" err="1" smtClean="0"/>
              <a:t>aldose</a:t>
            </a:r>
            <a:r>
              <a:rPr lang="en-US" sz="2600" dirty="0" smtClean="0"/>
              <a:t>: a monosaccharide containing an </a:t>
            </a:r>
            <a:r>
              <a:rPr lang="en-US" sz="2600" dirty="0" err="1" smtClean="0"/>
              <a:t>aldehyde</a:t>
            </a:r>
            <a:r>
              <a:rPr lang="en-US" sz="2600" dirty="0" smtClean="0"/>
              <a:t> group</a:t>
            </a:r>
          </a:p>
          <a:p>
            <a:pPr lvl="2">
              <a:buFont typeface="Wingdings" pitchFamily="2" charset="2"/>
              <a:buChar char="ü"/>
            </a:pPr>
            <a:r>
              <a:rPr lang="en-US" sz="2600" dirty="0" err="1" smtClean="0"/>
              <a:t>ketose</a:t>
            </a:r>
            <a:r>
              <a:rPr lang="en-US" sz="2600" dirty="0" smtClean="0"/>
              <a:t>: a monosaccharide containing a ketone group</a:t>
            </a:r>
          </a:p>
          <a:p>
            <a:pPr lvl="2">
              <a:buFont typeface="Wingdings" pitchFamily="2" charset="2"/>
              <a:buChar char="ü"/>
            </a:pPr>
            <a:endParaRPr lang="en-US" dirty="0" smtClean="0"/>
          </a:p>
          <a:p>
            <a:pPr lvl="2">
              <a:buFont typeface="Wingdings" pitchFamily="2" charset="2"/>
              <a:buChar char="ü"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solidFill>
                  <a:srgbClr val="000099"/>
                </a:solidFill>
              </a:rPr>
              <a:t>Number of carbons</a:t>
            </a:r>
          </a:p>
          <a:p>
            <a:pPr lvl="2"/>
            <a:r>
              <a:rPr lang="fr-FR" sz="2600" dirty="0" err="1" smtClean="0"/>
              <a:t>trioses</a:t>
            </a:r>
            <a:r>
              <a:rPr lang="fr-FR" sz="2600" dirty="0" smtClean="0"/>
              <a:t> (</a:t>
            </a:r>
            <a:r>
              <a:rPr lang="fr-FR" sz="2600" dirty="0" err="1" smtClean="0"/>
              <a:t>three</a:t>
            </a:r>
            <a:r>
              <a:rPr lang="fr-FR" sz="2600" dirty="0" smtClean="0"/>
              <a:t> </a:t>
            </a:r>
            <a:r>
              <a:rPr lang="fr-FR" sz="2600" dirty="0" err="1" smtClean="0"/>
              <a:t>carbons</a:t>
            </a:r>
            <a:r>
              <a:rPr lang="fr-FR" sz="2600" dirty="0" smtClean="0"/>
              <a:t>), </a:t>
            </a:r>
            <a:r>
              <a:rPr lang="fr-FR" sz="2600" dirty="0" err="1" smtClean="0"/>
              <a:t>tetroses</a:t>
            </a:r>
            <a:r>
              <a:rPr lang="fr-FR" sz="2600" dirty="0" smtClean="0"/>
              <a:t> (four </a:t>
            </a:r>
            <a:r>
              <a:rPr lang="fr-FR" sz="2600" dirty="0" err="1" smtClean="0"/>
              <a:t>carbons</a:t>
            </a:r>
            <a:r>
              <a:rPr lang="fr-FR" sz="2600" dirty="0" smtClean="0"/>
              <a:t>), pentoses (five </a:t>
            </a:r>
            <a:r>
              <a:rPr lang="fr-FR" sz="2600" dirty="0" err="1" smtClean="0"/>
              <a:t>carbons</a:t>
            </a:r>
            <a:r>
              <a:rPr lang="fr-FR" sz="2600" dirty="0" smtClean="0"/>
              <a:t>), hexoses (six </a:t>
            </a:r>
            <a:r>
              <a:rPr lang="fr-FR" sz="2600" dirty="0" err="1" smtClean="0"/>
              <a:t>carbons</a:t>
            </a:r>
            <a:r>
              <a:rPr lang="fr-FR" sz="2600" dirty="0" smtClean="0"/>
              <a:t>), </a:t>
            </a:r>
            <a:r>
              <a:rPr lang="fr-FR" sz="2600" dirty="0" err="1" smtClean="0"/>
              <a:t>etc</a:t>
            </a:r>
            <a:endParaRPr lang="fr-FR" sz="2600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514600"/>
            <a:ext cx="33528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1"/>
            <a:ext cx="8229600" cy="914400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Font typeface="Calibri" pitchFamily="34" charset="0"/>
              <a:buChar char="–"/>
            </a:pPr>
            <a:r>
              <a:rPr lang="en-US" b="1" dirty="0" smtClean="0"/>
              <a:t>Combination of the two is usually used: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048000"/>
            <a:ext cx="328319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14599"/>
            <a:ext cx="2438400" cy="381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209800"/>
            <a:ext cx="2514600" cy="385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b="1" dirty="0" smtClean="0"/>
              <a:t>Exercise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Classify the following monosaccharides:</a:t>
            </a:r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743200"/>
            <a:ext cx="53689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2.3.2.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D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 and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L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 Designations of monosaccharides 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09600"/>
            <a:ext cx="9067800" cy="5715000"/>
            <a:chOff x="0" y="762000"/>
            <a:chExt cx="9067800" cy="5715000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990600"/>
              <a:ext cx="8895735" cy="5341441"/>
              <a:chOff x="152400" y="1219200"/>
              <a:chExt cx="8895735" cy="5341441"/>
            </a:xfrm>
          </p:grpSpPr>
          <p:pic>
            <p:nvPicPr>
              <p:cNvPr id="12493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2400" y="1219200"/>
                <a:ext cx="8895735" cy="434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81000" y="5791200"/>
                <a:ext cx="569861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sz="4400" b="1" dirty="0" smtClean="0"/>
                  <a:t> </a:t>
                </a:r>
                <a:r>
                  <a:rPr lang="en-US" sz="3600" b="1" dirty="0" smtClean="0"/>
                  <a:t>Simplest </a:t>
                </a:r>
                <a:r>
                  <a:rPr lang="en-US" sz="3600" b="1" dirty="0" err="1" smtClean="0"/>
                  <a:t>monosaccharides</a:t>
                </a:r>
                <a:r>
                  <a:rPr lang="en-US" sz="3600" b="1" dirty="0" smtClean="0"/>
                  <a:t> </a:t>
                </a: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228600" y="762000"/>
              <a:ext cx="8839200" cy="5715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8915400" cy="66294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90600" y="5334000"/>
            <a:ext cx="4643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3600" dirty="0" smtClean="0"/>
              <a:t>2</a:t>
            </a:r>
            <a:r>
              <a:rPr lang="en-US" sz="3600" baseline="30000" dirty="0" smtClean="0"/>
              <a:t>1</a:t>
            </a:r>
            <a:r>
              <a:rPr lang="en-US" sz="3600" dirty="0" smtClean="0"/>
              <a:t> = 2 </a:t>
            </a:r>
            <a:r>
              <a:rPr lang="en-US" sz="3600" dirty="0" err="1" smtClean="0"/>
              <a:t>enantiomers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28064"/>
            <a:ext cx="8463301" cy="6301336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04801"/>
            <a:ext cx="8904915" cy="419100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591050"/>
            <a:ext cx="5343525" cy="21145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85800"/>
            <a:ext cx="82296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" y="4419600"/>
            <a:ext cx="8929688" cy="206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Contents</a:t>
            </a:r>
          </a:p>
          <a:p>
            <a:pPr lvl="1">
              <a:buNone/>
            </a:pPr>
            <a:r>
              <a:rPr lang="en-US" dirty="0" smtClean="0"/>
              <a:t>2.1. Introduction</a:t>
            </a:r>
            <a:endParaRPr lang="en-US" sz="2400" dirty="0"/>
          </a:p>
          <a:p>
            <a:pPr lvl="1">
              <a:buNone/>
            </a:pPr>
            <a:r>
              <a:rPr lang="en-US" dirty="0" smtClean="0"/>
              <a:t>2.2. Classification </a:t>
            </a:r>
            <a:r>
              <a:rPr lang="en-US" dirty="0"/>
              <a:t>of carbohydrates</a:t>
            </a:r>
            <a:endParaRPr lang="en-US" sz="2400" dirty="0"/>
          </a:p>
          <a:p>
            <a:pPr lvl="1">
              <a:buNone/>
            </a:pPr>
            <a:r>
              <a:rPr lang="en-US" dirty="0" smtClean="0"/>
              <a:t>2.3. Monosaccharides </a:t>
            </a:r>
            <a:endParaRPr lang="en-US" sz="2400" dirty="0"/>
          </a:p>
          <a:p>
            <a:pPr lvl="2">
              <a:buNone/>
            </a:pPr>
            <a:r>
              <a:rPr lang="en-US" dirty="0" smtClean="0"/>
              <a:t>2.3.1. Introduction </a:t>
            </a:r>
            <a:r>
              <a:rPr lang="en-US" dirty="0"/>
              <a:t>(classification and </a:t>
            </a:r>
            <a:r>
              <a:rPr lang="en-US" dirty="0" smtClean="0"/>
              <a:t>nomenclature)</a:t>
            </a:r>
            <a:endParaRPr lang="en-US" sz="2000" dirty="0" smtClean="0"/>
          </a:p>
          <a:p>
            <a:pPr lvl="2">
              <a:buNone/>
            </a:pPr>
            <a:r>
              <a:rPr lang="en-US" sz="2500" dirty="0" smtClean="0"/>
              <a:t>2.3.2.</a:t>
            </a:r>
            <a:r>
              <a:rPr lang="en-US" sz="1600" dirty="0" smtClean="0"/>
              <a:t> 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sz="1600" dirty="0"/>
              <a:t>L</a:t>
            </a:r>
            <a:r>
              <a:rPr lang="en-US" dirty="0"/>
              <a:t> Designations of monosaccharides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2.3.3. Cyclic </a:t>
            </a:r>
            <a:r>
              <a:rPr lang="en-US" dirty="0"/>
              <a:t>structures of monosaccharides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2.3.4. </a:t>
            </a:r>
            <a:r>
              <a:rPr lang="en-US" dirty="0" err="1" smtClean="0"/>
              <a:t>Mutarotation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2.3.5. Reactions </a:t>
            </a:r>
            <a:r>
              <a:rPr lang="en-US" dirty="0"/>
              <a:t>of monosaccharides</a:t>
            </a:r>
            <a:endParaRPr lang="en-US" sz="2000" dirty="0"/>
          </a:p>
          <a:p>
            <a:pPr lvl="1">
              <a:buNone/>
            </a:pPr>
            <a:r>
              <a:rPr lang="en-US" dirty="0" smtClean="0"/>
              <a:t>2.4. Disaccharides</a:t>
            </a:r>
            <a:endParaRPr lang="en-US" sz="2400" dirty="0"/>
          </a:p>
          <a:p>
            <a:pPr lvl="2">
              <a:buNone/>
            </a:pPr>
            <a:r>
              <a:rPr lang="en-US" dirty="0" smtClean="0"/>
              <a:t>2.3.1. Glycosides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2.3.2. Sucrose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2.3.3. Lactose</a:t>
            </a:r>
            <a:r>
              <a:rPr lang="en-US" dirty="0"/>
              <a:t>, Maltose and </a:t>
            </a:r>
            <a:r>
              <a:rPr lang="en-US" dirty="0" err="1"/>
              <a:t>Cellobiose</a:t>
            </a:r>
            <a:endParaRPr lang="en-US" sz="2000" dirty="0"/>
          </a:p>
          <a:p>
            <a:pPr lvl="1">
              <a:buNone/>
            </a:pPr>
            <a:r>
              <a:rPr lang="en-US" dirty="0" smtClean="0"/>
              <a:t>2.5. Oligosaccharide</a:t>
            </a:r>
            <a:endParaRPr lang="en-US" sz="2400" dirty="0"/>
          </a:p>
          <a:p>
            <a:pPr lvl="1">
              <a:buNone/>
            </a:pPr>
            <a:r>
              <a:rPr lang="en-US" dirty="0" smtClean="0"/>
              <a:t>2.6. Polysaccharides</a:t>
            </a:r>
            <a:r>
              <a:rPr lang="en-US" b="1" dirty="0" smtClean="0"/>
              <a:t> </a:t>
            </a:r>
            <a:endParaRPr lang="en-US" sz="2400" dirty="0"/>
          </a:p>
          <a:p>
            <a:pPr lvl="2">
              <a:buNone/>
            </a:pPr>
            <a:r>
              <a:rPr lang="en-US" dirty="0" smtClean="0"/>
              <a:t>2.6.1. Classification </a:t>
            </a:r>
            <a:r>
              <a:rPr lang="en-US" dirty="0"/>
              <a:t>of polysaccharides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2.6.2. Nomenclature </a:t>
            </a:r>
            <a:r>
              <a:rPr lang="en-US" dirty="0"/>
              <a:t>of polysaccharides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2.6.3. Starch</a:t>
            </a:r>
            <a:endParaRPr lang="en-US" sz="2000" dirty="0"/>
          </a:p>
          <a:p>
            <a:pPr lvl="2">
              <a:buNone/>
            </a:pPr>
            <a:r>
              <a:rPr lang="en-US" dirty="0" smtClean="0"/>
              <a:t>2.6.4. Cellulose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1"/>
            <a:ext cx="8229600" cy="1905000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r>
              <a:rPr lang="en-US" b="1" dirty="0" smtClean="0"/>
              <a:t>Therefore, glyceraldehyde used as a standard for monosaccharide nomenclature</a:t>
            </a:r>
          </a:p>
          <a:p>
            <a:pPr lvl="2"/>
            <a:r>
              <a:rPr lang="en-US" dirty="0" smtClean="0"/>
              <a:t>Fischer projection used </a:t>
            </a:r>
          </a:p>
          <a:p>
            <a:pPr lvl="2"/>
            <a:r>
              <a:rPr lang="en-US" dirty="0" smtClean="0"/>
              <a:t>Highest numbered chirality center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9525" y="2743200"/>
            <a:ext cx="2809875" cy="3829050"/>
            <a:chOff x="381000" y="2895600"/>
            <a:chExt cx="2809875" cy="3829050"/>
          </a:xfrm>
        </p:grpSpPr>
        <p:grpSp>
          <p:nvGrpSpPr>
            <p:cNvPr id="6" name="Group 5"/>
            <p:cNvGrpSpPr/>
            <p:nvPr/>
          </p:nvGrpSpPr>
          <p:grpSpPr>
            <a:xfrm>
              <a:off x="914400" y="2895600"/>
              <a:ext cx="2276475" cy="1400175"/>
              <a:chOff x="990600" y="3810000"/>
              <a:chExt cx="2276475" cy="140017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24000" y="3810000"/>
                <a:ext cx="1200150" cy="847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90600" y="4800600"/>
                <a:ext cx="2276475" cy="409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" y="4419600"/>
              <a:ext cx="2266950" cy="230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5867400" y="2705100"/>
            <a:ext cx="3124200" cy="3924300"/>
            <a:chOff x="3505200" y="2895600"/>
            <a:chExt cx="3124200" cy="3924300"/>
          </a:xfrm>
        </p:grpSpPr>
        <p:grpSp>
          <p:nvGrpSpPr>
            <p:cNvPr id="9" name="Group 8"/>
            <p:cNvGrpSpPr/>
            <p:nvPr/>
          </p:nvGrpSpPr>
          <p:grpSpPr>
            <a:xfrm>
              <a:off x="3505200" y="2895600"/>
              <a:ext cx="2286000" cy="1438275"/>
              <a:chOff x="3733800" y="3810000"/>
              <a:chExt cx="2286000" cy="1438275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267200" y="3810000"/>
                <a:ext cx="116205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33800" y="4800600"/>
                <a:ext cx="2286000" cy="447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05275" y="4495800"/>
              <a:ext cx="2524125" cy="232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3" name="Rectangle 22"/>
          <p:cNvSpPr/>
          <p:nvPr/>
        </p:nvSpPr>
        <p:spPr>
          <a:xfrm>
            <a:off x="2514600" y="4953000"/>
            <a:ext cx="365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Marigold" pitchFamily="66" charset="0"/>
              </a:rPr>
              <a:t>Look  for the position of the OH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Marigold" pitchFamily="66" charset="0"/>
              </a:rPr>
              <a:t>on the last * C compared to the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Marigold" pitchFamily="66" charset="0"/>
              </a:rPr>
              <a:t>D and L forms of </a:t>
            </a:r>
            <a:r>
              <a:rPr lang="en-US" b="1" dirty="0" err="1" smtClean="0">
                <a:solidFill>
                  <a:srgbClr val="FF0000"/>
                </a:solidFill>
                <a:latin typeface="Marigold" pitchFamily="66" charset="0"/>
              </a:rPr>
              <a:t>glyceraldehyde</a:t>
            </a:r>
            <a:endParaRPr lang="en-US" b="1" dirty="0">
              <a:solidFill>
                <a:srgbClr val="FF0000"/>
              </a:solidFill>
              <a:latin typeface="Marigold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8861661" cy="5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3200400"/>
            <a:ext cx="8915400" cy="177165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2.3.3. Cyclic structures of monosaccharides 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57200"/>
            <a:ext cx="8915400" cy="6203869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287847" cy="57150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82785"/>
            <a:ext cx="8714297" cy="6674190"/>
            <a:chOff x="0" y="82785"/>
            <a:chExt cx="8714297" cy="6674190"/>
          </a:xfrm>
        </p:grpSpPr>
        <p:sp>
          <p:nvSpPr>
            <p:cNvPr id="2" name="Rectangle 1"/>
            <p:cNvSpPr/>
            <p:nvPr/>
          </p:nvSpPr>
          <p:spPr>
            <a:xfrm>
              <a:off x="457200" y="457200"/>
              <a:ext cx="41787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/>
              <a:r>
                <a:rPr lang="en-US" sz="3200" b="1" dirty="0" smtClean="0"/>
                <a:t>Multifunctional groups</a:t>
              </a:r>
              <a:r>
                <a:rPr lang="en-US" sz="3200" dirty="0" smtClean="0"/>
                <a:t> 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0" y="2057400"/>
              <a:ext cx="8153400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/>
              <a:r>
                <a:rPr lang="en-US" sz="2800" b="1" dirty="0" smtClean="0"/>
                <a:t>Intramolecular reaction between active groups</a:t>
              </a:r>
            </a:p>
            <a:p>
              <a:pPr marL="854075" lvl="1"/>
              <a:r>
                <a:rPr lang="en-US" dirty="0" smtClean="0">
                  <a:sym typeface="Wingdings"/>
                </a:rPr>
                <a:t></a:t>
              </a:r>
              <a:r>
                <a:rPr lang="en-US" sz="2000" dirty="0" err="1" smtClean="0"/>
                <a:t>nucleophilic</a:t>
              </a:r>
              <a:r>
                <a:rPr lang="en-US" sz="2000" dirty="0" smtClean="0"/>
                <a:t> addition reaction   between a –OH and a C=O group </a:t>
              </a:r>
              <a:r>
                <a:rPr lang="en-US" sz="2000" dirty="0" smtClean="0">
                  <a:sym typeface="Wingdings"/>
                </a:rPr>
                <a:t> </a:t>
              </a:r>
              <a:r>
                <a:rPr lang="en-US" sz="2000" dirty="0" err="1" smtClean="0">
                  <a:sym typeface="Wingdings"/>
                </a:rPr>
                <a:t>hemiacetals</a:t>
              </a:r>
              <a:r>
                <a:rPr lang="en-US" sz="2000" dirty="0" smtClean="0">
                  <a:sym typeface="Wingdings"/>
                </a:rPr>
                <a:t> and </a:t>
              </a:r>
              <a:r>
                <a:rPr lang="en-US" sz="2000" dirty="0" err="1" smtClean="0">
                  <a:sym typeface="Wingdings"/>
                </a:rPr>
                <a:t>hemiketals</a:t>
              </a:r>
              <a:endParaRPr lang="en-US" sz="2000" dirty="0" smtClean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143000" y="6172200"/>
              <a:ext cx="300274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0325" lvl="1"/>
              <a:r>
                <a:rPr lang="en-US" sz="3200" b="1" dirty="0" smtClean="0"/>
                <a:t>Cyclic structures</a:t>
              </a:r>
            </a:p>
          </p:txBody>
        </p:sp>
        <p:sp>
          <p:nvSpPr>
            <p:cNvPr id="6" name="Striped Right Arrow 5"/>
            <p:cNvSpPr/>
            <p:nvPr/>
          </p:nvSpPr>
          <p:spPr>
            <a:xfrm rot="5400000">
              <a:off x="1943100" y="952500"/>
              <a:ext cx="914400" cy="1143000"/>
            </a:xfrm>
            <a:prstGeom prst="stripedRightArrow">
              <a:avLst/>
            </a:prstGeom>
            <a:solidFill>
              <a:srgbClr val="C0000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riped Right Arrow 6"/>
            <p:cNvSpPr/>
            <p:nvPr/>
          </p:nvSpPr>
          <p:spPr>
            <a:xfrm rot="5400000">
              <a:off x="952500" y="4229100"/>
              <a:ext cx="2895600" cy="1143000"/>
            </a:xfrm>
            <a:prstGeom prst="striped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86200" y="3352800"/>
              <a:ext cx="885825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3800" y="4800600"/>
              <a:ext cx="1323975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819400"/>
              <a:ext cx="3913697" cy="388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19600" y="82785"/>
              <a:ext cx="1524000" cy="2050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0" y="219075"/>
              <a:ext cx="1343025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1676400"/>
          </a:xfrm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b="1" dirty="0" smtClean="0"/>
              <a:t>In fact in solution exist as cyclic forms</a:t>
            </a:r>
          </a:p>
          <a:p>
            <a:pPr lvl="1"/>
            <a:r>
              <a:rPr lang="en-US" dirty="0" smtClean="0"/>
              <a:t> Six-membered </a:t>
            </a:r>
            <a:r>
              <a:rPr lang="en-US" dirty="0" smtClean="0">
                <a:sym typeface="Wingdings"/>
              </a:rPr>
              <a:t> </a:t>
            </a:r>
            <a:r>
              <a:rPr lang="en-US" dirty="0" err="1" smtClean="0">
                <a:sym typeface="Wingdings"/>
              </a:rPr>
              <a:t>Pyranose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Five membered  </a:t>
            </a:r>
            <a:r>
              <a:rPr lang="en-US" dirty="0" err="1" smtClean="0">
                <a:sym typeface="Wingdings"/>
              </a:rPr>
              <a:t>Furanose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2362200"/>
            <a:ext cx="6553200" cy="4114800"/>
            <a:chOff x="2057400" y="2743200"/>
            <a:chExt cx="6553200" cy="41148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15200" y="4648200"/>
              <a:ext cx="1295400" cy="1318741"/>
            </a:xfrm>
            <a:prstGeom prst="rect">
              <a:avLst/>
            </a:prstGeom>
            <a:noFill/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5200" y="2743200"/>
              <a:ext cx="1195387" cy="1287340"/>
            </a:xfrm>
            <a:prstGeom prst="rect">
              <a:avLst/>
            </a:prstGeom>
            <a:noFill/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0" y="3072633"/>
              <a:ext cx="4800600" cy="3785367"/>
            </a:xfrm>
            <a:prstGeom prst="rect">
              <a:avLst/>
            </a:prstGeom>
            <a:noFill/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b="1" dirty="0" smtClean="0"/>
              <a:t>Carbonyl group carbon</a:t>
            </a:r>
          </a:p>
          <a:p>
            <a:pPr lvl="1"/>
            <a:r>
              <a:rPr lang="en-US" dirty="0" smtClean="0"/>
              <a:t>formation becomes </a:t>
            </a:r>
            <a:r>
              <a:rPr lang="en-US" dirty="0" err="1" smtClean="0"/>
              <a:t>chiral</a:t>
            </a:r>
            <a:r>
              <a:rPr lang="en-US" dirty="0" smtClean="0"/>
              <a:t> center due to hemi </a:t>
            </a:r>
            <a:r>
              <a:rPr lang="en-US" dirty="0" err="1" smtClean="0"/>
              <a:t>acetal</a:t>
            </a:r>
            <a:r>
              <a:rPr lang="en-US" dirty="0" smtClean="0"/>
              <a:t> or </a:t>
            </a:r>
            <a:r>
              <a:rPr lang="en-US" dirty="0" err="1" smtClean="0"/>
              <a:t>ketal</a:t>
            </a:r>
            <a:endParaRPr lang="en-US" dirty="0" smtClean="0"/>
          </a:p>
          <a:p>
            <a:pPr lvl="1"/>
            <a:r>
              <a:rPr lang="en-US" sz="3200" b="1" dirty="0" err="1" smtClean="0"/>
              <a:t>Anomers</a:t>
            </a:r>
            <a:r>
              <a:rPr lang="en-US" sz="3200" dirty="0" smtClean="0"/>
              <a:t> </a:t>
            </a:r>
          </a:p>
          <a:p>
            <a:pPr lvl="2"/>
            <a:r>
              <a:rPr lang="en-US" sz="2800" dirty="0" err="1" smtClean="0"/>
              <a:t>Diastereomers</a:t>
            </a:r>
            <a:r>
              <a:rPr lang="en-US" sz="2800" dirty="0" smtClean="0"/>
              <a:t> that differs at one </a:t>
            </a:r>
            <a:r>
              <a:rPr lang="en-US" sz="2800" dirty="0" err="1" smtClean="0"/>
              <a:t>stereocenter</a:t>
            </a:r>
            <a:endParaRPr lang="en-US" sz="2800" dirty="0" smtClean="0"/>
          </a:p>
          <a:p>
            <a:pPr lvl="2"/>
            <a:r>
              <a:rPr lang="en-US" sz="2800" dirty="0" smtClean="0"/>
              <a:t>Example:  </a:t>
            </a:r>
            <a:r>
              <a:rPr lang="en-US" sz="2800" dirty="0" err="1" smtClean="0"/>
              <a:t>anomers</a:t>
            </a:r>
            <a:r>
              <a:rPr lang="en-US" sz="2800" dirty="0" smtClean="0"/>
              <a:t> of glucose (next slide)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02525"/>
            <a:ext cx="8502887" cy="5898275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95" y="533400"/>
            <a:ext cx="8699268" cy="5943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990600"/>
            <a:ext cx="8077200" cy="23698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 smtClean="0"/>
              <a:t>Carbohydrates</a:t>
            </a:r>
          </a:p>
          <a:p>
            <a:pPr marL="1025525" lvl="1" indent="-568325">
              <a:buFont typeface="Wingdings" pitchFamily="2" charset="2"/>
              <a:buChar char="q"/>
            </a:pPr>
            <a:r>
              <a:rPr lang="pt-BR" sz="2800" dirty="0" smtClean="0"/>
              <a:t>General molecular formula </a:t>
            </a:r>
            <a:r>
              <a:rPr lang="pt-BR" sz="2800" b="1" dirty="0" smtClean="0"/>
              <a:t>C</a:t>
            </a:r>
            <a:r>
              <a:rPr lang="pt-BR" sz="2800" b="1" baseline="-25000" dirty="0" smtClean="0"/>
              <a:t>n</a:t>
            </a:r>
            <a:r>
              <a:rPr lang="pt-BR" sz="2800" b="1" dirty="0" smtClean="0"/>
              <a:t>H</a:t>
            </a:r>
            <a:r>
              <a:rPr lang="pt-BR" sz="2800" b="1" baseline="-25000" dirty="0" smtClean="0"/>
              <a:t>2n</a:t>
            </a:r>
            <a:r>
              <a:rPr lang="pt-BR" sz="2800" b="1" dirty="0" smtClean="0"/>
              <a:t>O</a:t>
            </a:r>
            <a:r>
              <a:rPr lang="pt-BR" sz="2800" b="1" baseline="-25000" dirty="0" smtClean="0"/>
              <a:t>n </a:t>
            </a:r>
            <a:r>
              <a:rPr lang="pt-BR" sz="2800" b="1" dirty="0" smtClean="0"/>
              <a:t> = C</a:t>
            </a:r>
            <a:r>
              <a:rPr lang="pt-BR" sz="2800" b="1" baseline="-25000" dirty="0" smtClean="0"/>
              <a:t>n</a:t>
            </a:r>
            <a:r>
              <a:rPr lang="pt-BR" sz="2800" b="1" dirty="0" smtClean="0"/>
              <a:t>(H</a:t>
            </a:r>
            <a:r>
              <a:rPr lang="pt-BR" sz="2800" b="1" baseline="-25000" dirty="0" smtClean="0"/>
              <a:t>2</a:t>
            </a:r>
            <a:r>
              <a:rPr lang="pt-BR" sz="2800" b="1" dirty="0" smtClean="0"/>
              <a:t>O)</a:t>
            </a:r>
            <a:r>
              <a:rPr lang="pt-BR" sz="2800" b="1" baseline="-25000" dirty="0" smtClean="0"/>
              <a:t>n</a:t>
            </a:r>
          </a:p>
          <a:p>
            <a:pPr marL="1025525" lvl="1" indent="-568325">
              <a:buFont typeface="Wingdings" pitchFamily="2" charset="2"/>
              <a:buChar char="q"/>
            </a:pPr>
            <a:r>
              <a:rPr lang="en-US" sz="2800" dirty="0" smtClean="0"/>
              <a:t>Appeared to be </a:t>
            </a:r>
            <a:r>
              <a:rPr lang="en-US" sz="2800" i="1" dirty="0" smtClean="0"/>
              <a:t>hydrates of carbon</a:t>
            </a:r>
          </a:p>
          <a:p>
            <a:pPr marL="1025525" lvl="1" indent="-568325">
              <a:buFont typeface="Wingdings" pitchFamily="2" charset="2"/>
              <a:buChar char="q"/>
            </a:pPr>
            <a:r>
              <a:rPr lang="en-US" sz="2800" dirty="0" smtClean="0"/>
              <a:t>Later structural studies indicated that</a:t>
            </a:r>
          </a:p>
          <a:p>
            <a:pPr marL="1025525" lvl="1" indent="-568325"/>
            <a:r>
              <a:rPr lang="en-US" sz="2800" dirty="0" smtClean="0"/>
              <a:t>	they do not contain molecules of water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1981200" y="3810000"/>
            <a:ext cx="1676400" cy="2438400"/>
            <a:chOff x="685800" y="4495800"/>
            <a:chExt cx="1247775" cy="220980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4495800"/>
              <a:ext cx="1247775" cy="19335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6415315"/>
              <a:ext cx="762000" cy="29028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7" name="Group 6"/>
          <p:cNvGrpSpPr/>
          <p:nvPr/>
        </p:nvGrpSpPr>
        <p:grpSpPr>
          <a:xfrm>
            <a:off x="4800600" y="3810000"/>
            <a:ext cx="1333500" cy="2286000"/>
            <a:chOff x="2514600" y="4495800"/>
            <a:chExt cx="1333500" cy="22860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4600" y="4495800"/>
              <a:ext cx="1333500" cy="196215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14600" y="6424613"/>
              <a:ext cx="1084790" cy="35718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72282"/>
            <a:ext cx="8674411" cy="6104718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19200" y="457200"/>
            <a:ext cx="6705600" cy="6172200"/>
            <a:chOff x="1219200" y="0"/>
            <a:chExt cx="6934200" cy="68580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2196539"/>
              <a:ext cx="6553200" cy="4661461"/>
            </a:xfrm>
            <a:prstGeom prst="rect">
              <a:avLst/>
            </a:prstGeom>
            <a:noFill/>
            <a:ln w="9525">
              <a:solidFill>
                <a:srgbClr val="000099"/>
              </a:solidFill>
              <a:miter lim="800000"/>
              <a:headEnd/>
              <a:tailEnd/>
            </a:ln>
            <a:effectLst/>
          </p:spPr>
        </p:pic>
        <p:pic>
          <p:nvPicPr>
            <p:cNvPr id="5939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000" y="0"/>
              <a:ext cx="6248400" cy="2085649"/>
            </a:xfrm>
            <a:prstGeom prst="rect">
              <a:avLst/>
            </a:prstGeom>
            <a:noFill/>
            <a:ln w="9525">
              <a:solidFill>
                <a:srgbClr val="000099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229600" cy="533400"/>
          </a:xfrm>
          <a:ln>
            <a:solidFill>
              <a:srgbClr val="000099"/>
            </a:solidFill>
          </a:ln>
        </p:spPr>
        <p:txBody>
          <a:bodyPr>
            <a:normAutofit lnSpcReduction="10000"/>
          </a:bodyPr>
          <a:lstStyle/>
          <a:p>
            <a:r>
              <a:rPr lang="en-US" b="1" dirty="0" smtClean="0"/>
              <a:t>Chair conformation</a:t>
            </a:r>
          </a:p>
          <a:p>
            <a:pPr lvl="1"/>
            <a:endParaRPr 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5880390" cy="5181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1"/>
            <a:ext cx="8229600" cy="1625600"/>
          </a:xfrm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i="1" dirty="0" smtClean="0"/>
              <a:t>Why is the </a:t>
            </a:r>
            <a:r>
              <a:rPr lang="el-GR" i="1" dirty="0" smtClean="0">
                <a:latin typeface="Arial" pitchFamily="34" charset="0"/>
                <a:cs typeface="Arial" pitchFamily="34" charset="0"/>
              </a:rPr>
              <a:t>β</a:t>
            </a:r>
            <a:r>
              <a:rPr lang="en-US" i="1" dirty="0" smtClean="0"/>
              <a:t> </a:t>
            </a:r>
            <a:r>
              <a:rPr lang="en-US" i="1" dirty="0" err="1" smtClean="0"/>
              <a:t>anomer</a:t>
            </a:r>
            <a:r>
              <a:rPr lang="en-US" i="1" dirty="0" smtClean="0"/>
              <a:t> of </a:t>
            </a:r>
            <a:r>
              <a:rPr lang="en-US" i="1" dirty="0" err="1" smtClean="0"/>
              <a:t>glucopyranose</a:t>
            </a:r>
            <a:r>
              <a:rPr lang="en-US" i="1" dirty="0" smtClean="0"/>
              <a:t> in higher amount than α </a:t>
            </a:r>
            <a:r>
              <a:rPr lang="en-US" i="1" dirty="0" err="1" smtClean="0"/>
              <a:t>anomer</a:t>
            </a:r>
            <a:r>
              <a:rPr lang="en-US" i="1" dirty="0" smtClean="0"/>
              <a:t>?</a:t>
            </a:r>
            <a:endParaRPr lang="en-US" i="1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00400"/>
            <a:ext cx="8348412" cy="2133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2.3.4. </a:t>
            </a:r>
            <a:r>
              <a:rPr lang="en-US" sz="7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Mutarotation</a:t>
            </a:r>
            <a:endParaRPr lang="en-US" sz="72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1"/>
            <a:ext cx="8686800" cy="1600199"/>
          </a:xfrm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b="1" dirty="0" err="1" smtClean="0"/>
              <a:t>Mutarotation</a:t>
            </a:r>
            <a:endParaRPr lang="en-US" b="1" dirty="0" smtClean="0"/>
          </a:p>
          <a:p>
            <a:pPr lvl="1"/>
            <a:r>
              <a:rPr lang="en-US" dirty="0" smtClean="0"/>
              <a:t>A slow change in optical rotation to an equilibrium value 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133600"/>
            <a:ext cx="8686800" cy="4038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b="1" dirty="0" smtClean="0"/>
              <a:t>Exercise: Calculating specific rotations of </a:t>
            </a:r>
            <a:r>
              <a:rPr lang="en-US" b="1" dirty="0" err="1" smtClean="0"/>
              <a:t>diastereomeric</a:t>
            </a:r>
            <a:r>
              <a:rPr lang="en-US" b="1" dirty="0" smtClean="0"/>
              <a:t> sugar mixtures</a:t>
            </a:r>
            <a:endParaRPr lang="en-US" dirty="0" smtClean="0"/>
          </a:p>
          <a:p>
            <a:r>
              <a:rPr lang="en-US" b="1" dirty="0" smtClean="0"/>
              <a:t>Question:</a:t>
            </a:r>
            <a:endParaRPr lang="en-US" dirty="0" smtClean="0"/>
          </a:p>
          <a:p>
            <a:pPr lvl="1"/>
            <a:r>
              <a:rPr lang="en-US" dirty="0" smtClean="0"/>
              <a:t>Calculate how much of the α ([α] = + 112.2°) </a:t>
            </a:r>
            <a:r>
              <a:rPr lang="en-US" dirty="0" err="1" smtClean="0"/>
              <a:t>anomer</a:t>
            </a:r>
            <a:r>
              <a:rPr lang="en-US" dirty="0" smtClean="0"/>
              <a:t> and how much of the β ([α] = + 18.7°) </a:t>
            </a:r>
            <a:r>
              <a:rPr lang="en-US" dirty="0" err="1" smtClean="0"/>
              <a:t>anomer</a:t>
            </a:r>
            <a:r>
              <a:rPr lang="en-US" dirty="0" smtClean="0"/>
              <a:t> are present in an equilibrium mixture with a specific rotation of + 52.7°.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0099"/>
            </a:solidFill>
          </a:ln>
        </p:spPr>
        <p:txBody>
          <a:bodyPr>
            <a:normAutofit lnSpcReduction="10000"/>
          </a:bodyPr>
          <a:lstStyle/>
          <a:p>
            <a:r>
              <a:rPr lang="en-US" b="1" dirty="0" smtClean="0"/>
              <a:t>Solution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Note</a:t>
            </a:r>
            <a:r>
              <a:rPr lang="en-US" b="1" dirty="0" smtClean="0"/>
              <a:t>: </a:t>
            </a:r>
          </a:p>
          <a:p>
            <a:pPr lvl="2"/>
            <a:r>
              <a:rPr lang="en-US" dirty="0" smtClean="0"/>
              <a:t>The specific rotation of an equilibrium mixture is the average of the rotations of the contributing isomers — however, </a:t>
            </a:r>
            <a:r>
              <a:rPr lang="en-US" i="1" dirty="0" smtClean="0"/>
              <a:t>weighted</a:t>
            </a:r>
            <a:r>
              <a:rPr lang="en-US" dirty="0" smtClean="0"/>
              <a:t> by the respective mole fractions in the mixture.</a:t>
            </a:r>
          </a:p>
          <a:p>
            <a:pPr lvl="2"/>
            <a:r>
              <a:rPr lang="en-US" dirty="0" smtClean="0"/>
              <a:t>Let:</a:t>
            </a:r>
          </a:p>
          <a:p>
            <a:pPr lvl="3"/>
            <a:r>
              <a:rPr lang="en-US" dirty="0" smtClean="0"/>
              <a:t>x</a:t>
            </a:r>
            <a:r>
              <a:rPr lang="el-GR" baseline="-25000" dirty="0" smtClean="0"/>
              <a:t>α</a:t>
            </a:r>
            <a:r>
              <a:rPr lang="en-US" dirty="0" smtClean="0"/>
              <a:t> </a:t>
            </a:r>
            <a:r>
              <a:rPr lang="en-US" sz="2000" dirty="0" smtClean="0"/>
              <a:t>% of α </a:t>
            </a:r>
            <a:r>
              <a:rPr lang="en-US" sz="2000" dirty="0" err="1" smtClean="0"/>
              <a:t>anomer</a:t>
            </a:r>
            <a:r>
              <a:rPr lang="en-US" sz="2000" dirty="0" smtClean="0"/>
              <a:t> ([α] = + 112.2° ) and </a:t>
            </a:r>
          </a:p>
          <a:p>
            <a:pPr lvl="3"/>
            <a:r>
              <a:rPr lang="en-US" dirty="0" err="1" smtClean="0"/>
              <a:t>x</a:t>
            </a:r>
            <a:r>
              <a:rPr lang="en-US" baseline="-25000" dirty="0" err="1" smtClean="0"/>
              <a:t>β</a:t>
            </a:r>
            <a:r>
              <a:rPr lang="en-US" dirty="0" smtClean="0"/>
              <a:t>  % of </a:t>
            </a:r>
            <a:r>
              <a:rPr lang="el-GR" dirty="0" smtClean="0"/>
              <a:t>β</a:t>
            </a:r>
            <a:r>
              <a:rPr lang="en-US" dirty="0" smtClean="0"/>
              <a:t> </a:t>
            </a:r>
            <a:r>
              <a:rPr lang="en-US" dirty="0" err="1" smtClean="0"/>
              <a:t>anomer</a:t>
            </a:r>
            <a:r>
              <a:rPr lang="en-US" dirty="0" smtClean="0"/>
              <a:t> ([α] = + 18.7°) </a:t>
            </a:r>
          </a:p>
          <a:p>
            <a:pPr lvl="2"/>
            <a:r>
              <a:rPr lang="en-US" dirty="0" smtClean="0"/>
              <a:t>Then</a:t>
            </a:r>
          </a:p>
          <a:p>
            <a:pPr lvl="3"/>
            <a:r>
              <a:rPr lang="en-US" i="1" dirty="0" err="1" smtClean="0"/>
              <a:t>x</a:t>
            </a:r>
            <a:r>
              <a:rPr lang="en-US" i="1" baseline="-25000" dirty="0" err="1" smtClean="0"/>
              <a:t>α</a:t>
            </a:r>
            <a:r>
              <a:rPr lang="en-US" i="1" dirty="0" smtClean="0"/>
              <a:t>  </a:t>
            </a:r>
            <a:r>
              <a:rPr lang="en-US" dirty="0" smtClean="0"/>
              <a:t>+ </a:t>
            </a:r>
            <a:r>
              <a:rPr lang="en-US" i="1" dirty="0" err="1" smtClean="0"/>
              <a:t>x</a:t>
            </a:r>
            <a:r>
              <a:rPr lang="en-US" baseline="-25000" dirty="0" err="1" smtClean="0"/>
              <a:t>β</a:t>
            </a:r>
            <a:r>
              <a:rPr lang="en-US" i="1" baseline="-25000" dirty="0" smtClean="0"/>
              <a:t> </a:t>
            </a:r>
            <a:r>
              <a:rPr lang="en-US" i="1" dirty="0" smtClean="0"/>
              <a:t>=</a:t>
            </a:r>
            <a:r>
              <a:rPr lang="en-US" dirty="0" smtClean="0"/>
              <a:t>100%  or  </a:t>
            </a:r>
            <a:r>
              <a:rPr lang="en-US" i="1" dirty="0" err="1" smtClean="0"/>
              <a:t>x</a:t>
            </a:r>
            <a:r>
              <a:rPr lang="en-US" baseline="-25000" dirty="0" err="1" smtClean="0"/>
              <a:t>β</a:t>
            </a:r>
            <a:r>
              <a:rPr lang="en-US" i="1" baseline="-25000" dirty="0" smtClean="0"/>
              <a:t> </a:t>
            </a:r>
            <a:r>
              <a:rPr lang="en-US" i="1" dirty="0" smtClean="0"/>
              <a:t>=</a:t>
            </a:r>
            <a:r>
              <a:rPr lang="en-US" dirty="0" smtClean="0"/>
              <a:t>100‒</a:t>
            </a:r>
            <a:r>
              <a:rPr lang="en-US" i="1" dirty="0" smtClean="0"/>
              <a:t>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α</a:t>
            </a:r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3962400"/>
          </a:xfrm>
          <a:ln>
            <a:solidFill>
              <a:srgbClr val="000099"/>
            </a:solidFill>
          </a:ln>
        </p:spPr>
        <p:txBody>
          <a:bodyPr>
            <a:noAutofit/>
          </a:bodyPr>
          <a:lstStyle/>
          <a:p>
            <a:pPr lvl="1"/>
            <a:r>
              <a:rPr lang="en-US" sz="3200" dirty="0" smtClean="0"/>
              <a:t>Then:</a:t>
            </a:r>
          </a:p>
          <a:p>
            <a:pPr lvl="2">
              <a:buNone/>
            </a:pPr>
            <a:r>
              <a:rPr lang="en-US" sz="2800" dirty="0" smtClean="0"/>
              <a:t>	+ 52.7 = (+112)(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x</a:t>
            </a:r>
            <a:r>
              <a:rPr lang="en-US" sz="2800" i="1" baseline="-25000" dirty="0" err="1" smtClean="0"/>
              <a:t>α</a:t>
            </a:r>
            <a:r>
              <a:rPr lang="en-US" sz="2800" dirty="0" smtClean="0"/>
              <a:t>) + (+18.7)(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x</a:t>
            </a:r>
            <a:r>
              <a:rPr lang="en-US" sz="2800" i="1" baseline="-25000" dirty="0" err="1" smtClean="0"/>
              <a:t>β</a:t>
            </a:r>
            <a:r>
              <a:rPr lang="en-US" sz="2800" dirty="0" smtClean="0"/>
              <a:t>)</a:t>
            </a:r>
          </a:p>
          <a:p>
            <a:pPr lvl="1"/>
            <a:r>
              <a:rPr lang="en-US" sz="3200" dirty="0" smtClean="0"/>
              <a:t>Substituting 100‒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x</a:t>
            </a:r>
            <a:r>
              <a:rPr lang="en-US" sz="3200" i="1" baseline="-25000" dirty="0" err="1" smtClean="0"/>
              <a:t>α</a:t>
            </a:r>
            <a:r>
              <a:rPr lang="en-US" sz="3200" i="1" dirty="0" smtClean="0"/>
              <a:t> for </a:t>
            </a:r>
            <a:r>
              <a:rPr lang="en-US" sz="3200" i="1" dirty="0" err="1" smtClean="0"/>
              <a:t>x</a:t>
            </a:r>
            <a:r>
              <a:rPr lang="en-US" sz="3200" baseline="-25000" dirty="0" err="1" smtClean="0"/>
              <a:t>β</a:t>
            </a:r>
            <a:endParaRPr lang="en-US" sz="3200" baseline="-25000" dirty="0" smtClean="0"/>
          </a:p>
          <a:p>
            <a:pPr lvl="1">
              <a:buNone/>
            </a:pPr>
            <a:r>
              <a:rPr lang="en-US" sz="3200" baseline="-25000" dirty="0" smtClean="0"/>
              <a:t>		</a:t>
            </a:r>
            <a:r>
              <a:rPr lang="en-US" sz="3200" dirty="0" smtClean="0"/>
              <a:t> + 52.7 = (+112)(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x</a:t>
            </a:r>
            <a:r>
              <a:rPr lang="en-US" sz="3200" i="1" baseline="-25000" dirty="0" err="1" smtClean="0"/>
              <a:t>α</a:t>
            </a:r>
            <a:r>
              <a:rPr lang="en-US" sz="3200" dirty="0" smtClean="0"/>
              <a:t>) + (+18.7)(</a:t>
            </a:r>
            <a:r>
              <a:rPr lang="en-US" sz="3200" i="1" dirty="0" smtClean="0"/>
              <a:t> </a:t>
            </a:r>
            <a:r>
              <a:rPr lang="en-US" sz="3200" dirty="0" smtClean="0"/>
              <a:t>100‒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x</a:t>
            </a:r>
            <a:r>
              <a:rPr lang="en-US" sz="3200" i="1" baseline="-25000" dirty="0" err="1" smtClean="0"/>
              <a:t>α</a:t>
            </a:r>
            <a:r>
              <a:rPr lang="en-US" sz="3200" dirty="0" smtClean="0"/>
              <a:t>)</a:t>
            </a:r>
          </a:p>
          <a:p>
            <a:pPr lvl="1"/>
            <a:r>
              <a:rPr lang="en-US" sz="3200" dirty="0" smtClean="0"/>
              <a:t>Solving for </a:t>
            </a:r>
            <a:r>
              <a:rPr lang="en-US" sz="3200" i="1" dirty="0" err="1" smtClean="0"/>
              <a:t>x</a:t>
            </a:r>
            <a:r>
              <a:rPr lang="en-US" sz="3200" i="1" baseline="-25000" dirty="0" err="1" smtClean="0"/>
              <a:t>α</a:t>
            </a:r>
            <a:endParaRPr lang="en-US" sz="3200" i="1" baseline="-25000" dirty="0" smtClean="0"/>
          </a:p>
          <a:p>
            <a:pPr lvl="2"/>
            <a:r>
              <a:rPr lang="en-US" sz="2800" i="1" dirty="0" smtClean="0"/>
              <a:t>x</a:t>
            </a:r>
            <a:r>
              <a:rPr lang="el-GR" sz="2800" i="1" baseline="-25000" dirty="0" smtClean="0"/>
              <a:t>α</a:t>
            </a:r>
            <a:r>
              <a:rPr lang="en-US" sz="2800" i="1" dirty="0" smtClean="0"/>
              <a:t> = </a:t>
            </a:r>
            <a:r>
              <a:rPr lang="en-US" sz="2800" dirty="0" smtClean="0"/>
              <a:t>36%</a:t>
            </a:r>
            <a:r>
              <a:rPr lang="en-US" sz="2800" i="1" dirty="0" smtClean="0"/>
              <a:t> and </a:t>
            </a:r>
            <a:r>
              <a:rPr lang="en-US" sz="2800" i="1" dirty="0" err="1" smtClean="0"/>
              <a:t>x</a:t>
            </a:r>
            <a:r>
              <a:rPr lang="en-US" sz="2800" baseline="-25000" dirty="0" err="1" smtClean="0"/>
              <a:t>β</a:t>
            </a:r>
            <a:r>
              <a:rPr lang="en-US" sz="2800" dirty="0" smtClean="0"/>
              <a:t> = 64%</a:t>
            </a:r>
          </a:p>
          <a:p>
            <a:pPr lvl="1">
              <a:buNone/>
            </a:pPr>
            <a:endParaRPr lang="en-US" sz="3200" dirty="0" smtClean="0"/>
          </a:p>
          <a:p>
            <a:pPr lvl="2"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24200"/>
            <a:ext cx="9144000" cy="147002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2.3.5. Amino and deoxy sugars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26670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lvl="0"/>
            <a:r>
              <a:rPr lang="en-US" b="1" dirty="0" smtClean="0"/>
              <a:t>Carbohydrates:</a:t>
            </a:r>
            <a:endParaRPr lang="en-US" sz="2800" b="1" dirty="0"/>
          </a:p>
          <a:p>
            <a:pPr lvl="1"/>
            <a:r>
              <a:rPr lang="en-US" i="1" dirty="0" err="1" smtClean="0"/>
              <a:t>polyhydroxy</a:t>
            </a:r>
            <a:r>
              <a:rPr lang="en-US" i="1" dirty="0" smtClean="0"/>
              <a:t> of </a:t>
            </a:r>
          </a:p>
          <a:p>
            <a:pPr lvl="2">
              <a:buFont typeface="Wingdings" pitchFamily="2" charset="2"/>
              <a:buChar char="Ø"/>
            </a:pPr>
            <a:r>
              <a:rPr lang="en-US" i="1" dirty="0" err="1" smtClean="0"/>
              <a:t>aldehydes</a:t>
            </a:r>
            <a:r>
              <a:rPr lang="en-US" dirty="0"/>
              <a:t>, </a:t>
            </a:r>
            <a:endParaRPr lang="en-US" dirty="0" smtClean="0"/>
          </a:p>
          <a:p>
            <a:pPr lvl="2">
              <a:buFont typeface="Wingdings" pitchFamily="2" charset="2"/>
              <a:buChar char="Ø"/>
            </a:pPr>
            <a:r>
              <a:rPr lang="en-US" i="1" dirty="0" err="1" smtClean="0"/>
              <a:t>ketones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i="1" dirty="0"/>
              <a:t>acids</a:t>
            </a:r>
            <a:r>
              <a:rPr lang="en-US" dirty="0"/>
              <a:t> </a:t>
            </a:r>
            <a:r>
              <a:rPr lang="en-US" dirty="0" smtClean="0"/>
              <a:t>or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their derivatives, </a:t>
            </a:r>
            <a:endParaRPr lang="en-US" dirty="0" smtClean="0"/>
          </a:p>
          <a:p>
            <a:pPr lvl="2">
              <a:buFont typeface="Wingdings" pitchFamily="2" charset="2"/>
              <a:buChar char="Ø"/>
            </a:pPr>
            <a:r>
              <a:rPr lang="en-US" dirty="0" smtClean="0"/>
              <a:t>together </a:t>
            </a:r>
            <a:r>
              <a:rPr lang="en-US" dirty="0"/>
              <a:t>with linear and cyclic </a:t>
            </a:r>
            <a:r>
              <a:rPr lang="en-US" dirty="0" err="1" smtClean="0"/>
              <a:t>polyhydoxyls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657600"/>
            <a:ext cx="122065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304800" y="3581400"/>
            <a:ext cx="1247775" cy="2209800"/>
            <a:chOff x="685800" y="4495800"/>
            <a:chExt cx="1247775" cy="2209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4495800"/>
              <a:ext cx="1247775" cy="193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6415315"/>
              <a:ext cx="762000" cy="290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1676400" y="4495800"/>
            <a:ext cx="1333500" cy="2286000"/>
            <a:chOff x="2514600" y="4495800"/>
            <a:chExt cx="1333500" cy="22860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14600" y="4495800"/>
              <a:ext cx="1333500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14600" y="6424613"/>
              <a:ext cx="1084790" cy="357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53000" y="3009448"/>
            <a:ext cx="3962400" cy="369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229600" cy="2133600"/>
          </a:xfrm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b="1" dirty="0" smtClean="0"/>
              <a:t>Deoxy sugars</a:t>
            </a:r>
          </a:p>
          <a:p>
            <a:pPr lvl="1"/>
            <a:r>
              <a:rPr lang="en-US" dirty="0" smtClean="0"/>
              <a:t>Deoxy sugar is sugar in which a hydroxyl group is replaced by a hydrogen</a:t>
            </a:r>
          </a:p>
          <a:p>
            <a:pPr lvl="1"/>
            <a:r>
              <a:rPr lang="en-US" dirty="0" err="1" smtClean="0"/>
              <a:t>Methylene</a:t>
            </a:r>
            <a:r>
              <a:rPr lang="en-US" dirty="0" smtClean="0"/>
              <a:t> group or a methyl group</a:t>
            </a:r>
            <a:endParaRPr 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200400"/>
            <a:ext cx="8153400" cy="22098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754563"/>
          </a:xfrm>
          <a:ln>
            <a:solidFill>
              <a:srgbClr val="000099"/>
            </a:solidFill>
          </a:ln>
        </p:spPr>
        <p:txBody>
          <a:bodyPr/>
          <a:lstStyle/>
          <a:p>
            <a:pPr lvl="1"/>
            <a:r>
              <a:rPr lang="en-US" b="1" dirty="0" smtClean="0"/>
              <a:t>2-Deoxyribose</a:t>
            </a:r>
            <a:endParaRPr lang="en-US" b="1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7924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486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Amino sugars</a:t>
            </a:r>
          </a:p>
          <a:p>
            <a:pPr lvl="1"/>
            <a:r>
              <a:rPr lang="en-US" dirty="0" smtClean="0"/>
              <a:t>Result from replacement of one or more hydroxyl groups in a sugar by </a:t>
            </a:r>
            <a:r>
              <a:rPr lang="en-US" b="1" dirty="0" smtClean="0"/>
              <a:t>amino groups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570476"/>
            <a:ext cx="8458200" cy="229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338101"/>
            <a:ext cx="8273932" cy="6215099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181600"/>
          </a:xfrm>
          <a:ln>
            <a:solidFill>
              <a:srgbClr val="000099"/>
            </a:solidFill>
          </a:ln>
        </p:spPr>
        <p:txBody>
          <a:bodyPr/>
          <a:lstStyle/>
          <a:p>
            <a:pPr lvl="1"/>
            <a:r>
              <a:rPr lang="en-US" dirty="0" err="1" smtClean="0"/>
              <a:t>Adriamycin</a:t>
            </a:r>
            <a:r>
              <a:rPr lang="en-US" dirty="0" smtClean="0"/>
              <a:t> and </a:t>
            </a:r>
            <a:r>
              <a:rPr lang="en-US" dirty="0" err="1" smtClean="0"/>
              <a:t>daunomycin</a:t>
            </a:r>
            <a:r>
              <a:rPr lang="en-US" dirty="0" smtClean="0"/>
              <a:t> and aminoglycoside antibiotics</a:t>
            </a:r>
            <a:endParaRPr 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667000"/>
            <a:ext cx="841663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0"/>
            <a:ext cx="86868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2.3.6. Reactions of monosaccharides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3660"/>
            <a:ext cx="8382000" cy="5950682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2.3.6.3. Reduction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458200" cy="60198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Reduction</a:t>
            </a:r>
          </a:p>
          <a:p>
            <a:pPr lvl="1"/>
            <a:r>
              <a:rPr lang="en-US" dirty="0" smtClean="0"/>
              <a:t>Sodium </a:t>
            </a:r>
            <a:r>
              <a:rPr lang="en-US" dirty="0" err="1" smtClean="0"/>
              <a:t>borohydride</a:t>
            </a:r>
            <a:r>
              <a:rPr lang="en-US" dirty="0" smtClean="0"/>
              <a:t> (NaBH</a:t>
            </a:r>
            <a:r>
              <a:rPr lang="en-US" baseline="-25000" dirty="0" smtClean="0"/>
              <a:t>4</a:t>
            </a:r>
            <a:r>
              <a:rPr lang="en-US" dirty="0" smtClean="0"/>
              <a:t>) to </a:t>
            </a:r>
            <a:r>
              <a:rPr lang="en-US" dirty="0" err="1" smtClean="0"/>
              <a:t>polyalcohols</a:t>
            </a:r>
            <a:r>
              <a:rPr lang="en-US" dirty="0" err="1" smtClean="0">
                <a:sym typeface="Wingdings"/>
              </a:rPr>
              <a:t>alditols</a:t>
            </a:r>
            <a:endParaRPr lang="en-US" dirty="0" smtClean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Aldoses only one </a:t>
            </a:r>
            <a:r>
              <a:rPr lang="en-US" dirty="0" err="1" smtClean="0">
                <a:sym typeface="Wingdings"/>
              </a:rPr>
              <a:t>alditol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600200"/>
            <a:ext cx="39624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733800"/>
            <a:ext cx="65913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lvl="1"/>
            <a:r>
              <a:rPr lang="en-US" dirty="0" smtClean="0"/>
              <a:t>Ketoses </a:t>
            </a:r>
            <a:r>
              <a:rPr lang="en-US" dirty="0" smtClean="0">
                <a:sym typeface="Wingdings"/>
              </a:rPr>
              <a:t> Two </a:t>
            </a:r>
            <a:r>
              <a:rPr lang="en-US" dirty="0" err="1" smtClean="0">
                <a:sym typeface="Wingdings"/>
              </a:rPr>
              <a:t>alditols</a:t>
            </a:r>
            <a:r>
              <a:rPr lang="en-US" dirty="0" smtClean="0">
                <a:sym typeface="Wingdings"/>
              </a:rPr>
              <a:t>. Why?</a:t>
            </a:r>
            <a:endParaRPr 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90800"/>
            <a:ext cx="74104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1"/>
            <a:ext cx="8229600" cy="10668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804863" lvl="3" indent="-342900">
              <a:buFont typeface="Wingdings" pitchFamily="2" charset="2"/>
              <a:buChar char="Ø"/>
            </a:pPr>
            <a:r>
              <a:rPr lang="en-US" sz="2800" dirty="0"/>
              <a:t>substances that </a:t>
            </a:r>
            <a:r>
              <a:rPr lang="en-US" sz="2800" b="1" i="1" dirty="0"/>
              <a:t>hydrolyze</a:t>
            </a:r>
            <a:r>
              <a:rPr lang="en-US" sz="2800" dirty="0"/>
              <a:t> to yield </a:t>
            </a:r>
            <a:r>
              <a:rPr lang="en-US" sz="2800" dirty="0" err="1" smtClean="0"/>
              <a:t>polyhydroxy</a:t>
            </a:r>
            <a:r>
              <a:rPr lang="en-US" sz="2800" dirty="0" smtClean="0"/>
              <a:t> </a:t>
            </a:r>
            <a:r>
              <a:rPr lang="en-US" sz="2800" dirty="0" err="1"/>
              <a:t>aldehydes</a:t>
            </a:r>
            <a:r>
              <a:rPr lang="en-US" sz="2800" dirty="0"/>
              <a:t> and </a:t>
            </a:r>
            <a:r>
              <a:rPr lang="en-US" sz="2800" dirty="0" err="1"/>
              <a:t>ketones</a:t>
            </a:r>
            <a:r>
              <a:rPr lang="en-US" sz="2800" dirty="0"/>
              <a:t>.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153400" cy="4324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Exercise</a:t>
            </a:r>
          </a:p>
          <a:p>
            <a:pPr lvl="1"/>
            <a:r>
              <a:rPr lang="en-US" dirty="0" smtClean="0"/>
              <a:t>What products are obtained from the reduction of</a:t>
            </a:r>
            <a:endParaRPr 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2057400" y="2895600"/>
            <a:ext cx="1595437" cy="240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4495800" y="2743200"/>
            <a:ext cx="1600200" cy="26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667000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briola" pitchFamily="82" charset="0"/>
                <a:ea typeface="+mj-ea"/>
                <a:cs typeface="+mj-cs"/>
              </a:rPr>
              <a:t>2.3.6.4. Oxidation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3505200"/>
          </a:xfrm>
          <a:ln>
            <a:solidFill>
              <a:srgbClr val="000099"/>
            </a:solidFill>
          </a:ln>
        </p:spPr>
        <p:txBody>
          <a:bodyPr/>
          <a:lstStyle/>
          <a:p>
            <a:r>
              <a:rPr lang="en-US" b="1" dirty="0" smtClean="0"/>
              <a:t>Monosaccharides</a:t>
            </a:r>
          </a:p>
          <a:p>
            <a:pPr lvl="1"/>
            <a:r>
              <a:rPr lang="en-US" b="1" dirty="0" smtClean="0"/>
              <a:t>Oxidations</a:t>
            </a:r>
            <a:r>
              <a:rPr lang="en-US" dirty="0" smtClean="0"/>
              <a:t> </a:t>
            </a:r>
          </a:p>
          <a:p>
            <a:pPr lvl="2">
              <a:buNone/>
            </a:pPr>
            <a:r>
              <a:rPr lang="en-US" dirty="0" smtClean="0"/>
              <a:t>a. Benedict’s or </a:t>
            </a:r>
            <a:r>
              <a:rPr lang="en-US" dirty="0" err="1" smtClean="0"/>
              <a:t>Tollens</a:t>
            </a:r>
            <a:r>
              <a:rPr lang="en-US" dirty="0" smtClean="0"/>
              <a:t>’ reagents </a:t>
            </a:r>
          </a:p>
          <a:p>
            <a:pPr lvl="2">
              <a:buNone/>
            </a:pPr>
            <a:r>
              <a:rPr lang="en-US" dirty="0" smtClean="0"/>
              <a:t>b. Bromine water </a:t>
            </a:r>
          </a:p>
          <a:p>
            <a:pPr lvl="2">
              <a:buNone/>
            </a:pPr>
            <a:r>
              <a:rPr lang="en-US" dirty="0" smtClean="0"/>
              <a:t>c. Nitric acid</a:t>
            </a:r>
          </a:p>
          <a:p>
            <a:pPr lvl="2">
              <a:buNone/>
            </a:pPr>
            <a:r>
              <a:rPr lang="en-US" dirty="0" smtClean="0"/>
              <a:t>d. Periodic acid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830763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r>
              <a:rPr lang="en-US" b="1" dirty="0" smtClean="0"/>
              <a:t>a. Benedict’s or </a:t>
            </a:r>
            <a:r>
              <a:rPr lang="en-US" b="1" dirty="0" err="1" smtClean="0"/>
              <a:t>Tollens</a:t>
            </a:r>
            <a:r>
              <a:rPr lang="en-US" b="1" dirty="0" smtClean="0"/>
              <a:t>’ Reagents: Reducing Sugars: </a:t>
            </a:r>
          </a:p>
          <a:p>
            <a:pPr lvl="1"/>
            <a:r>
              <a:rPr lang="en-US" dirty="0" smtClean="0"/>
              <a:t>Oxidize the carbonyl group to </a:t>
            </a:r>
            <a:r>
              <a:rPr lang="en-US" dirty="0" err="1" smtClean="0"/>
              <a:t>aldonic</a:t>
            </a:r>
            <a:r>
              <a:rPr lang="en-US" dirty="0" smtClean="0"/>
              <a:t> acids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581400"/>
            <a:ext cx="5648325" cy="1181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Benedict’s and Fehling’s solution</a:t>
            </a:r>
            <a:r>
              <a:rPr lang="en-US" b="1" dirty="0" smtClean="0">
                <a:sym typeface="Wingdings"/>
              </a:rPr>
              <a:t> Cu</a:t>
            </a:r>
            <a:r>
              <a:rPr lang="en-US" b="1" baseline="30000" dirty="0" smtClean="0">
                <a:sym typeface="Wingdings"/>
              </a:rPr>
              <a:t>2+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82677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495800"/>
            <a:ext cx="51720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57912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err="1" smtClean="0"/>
              <a:t>Tollens</a:t>
            </a:r>
            <a:r>
              <a:rPr lang="en-US" b="1" dirty="0" smtClean="0"/>
              <a:t> reagent </a:t>
            </a:r>
            <a:r>
              <a:rPr lang="en-US" b="1" dirty="0" smtClean="0">
                <a:sym typeface="Wingdings"/>
              </a:rPr>
              <a:t></a:t>
            </a:r>
            <a:r>
              <a:rPr lang="en-US" b="1" dirty="0" smtClean="0"/>
              <a:t>[Ag (NH</a:t>
            </a:r>
            <a:r>
              <a:rPr lang="en-US" b="1" baseline="-25000" dirty="0" smtClean="0"/>
              <a:t>3</a:t>
            </a:r>
            <a:r>
              <a:rPr lang="en-US" b="1" dirty="0" smtClean="0"/>
              <a:t>)</a:t>
            </a:r>
            <a:r>
              <a:rPr lang="en-US" b="1" baseline="-25000" dirty="0" smtClean="0"/>
              <a:t>2</a:t>
            </a:r>
            <a:r>
              <a:rPr lang="en-US" b="1" baseline="30000" dirty="0" smtClean="0"/>
              <a:t>+</a:t>
            </a:r>
            <a:r>
              <a:rPr lang="en-US" b="1" dirty="0" smtClean="0"/>
              <a:t>OH</a:t>
            </a:r>
            <a:r>
              <a:rPr lang="en-US" b="1" baseline="30000" dirty="0" smtClean="0"/>
              <a:t>‒</a:t>
            </a:r>
            <a:r>
              <a:rPr lang="en-US" b="1" dirty="0" smtClean="0"/>
              <a:t>]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57600"/>
            <a:ext cx="8305800" cy="252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828800"/>
            <a:ext cx="501253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1722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Only oxidize only those containing aldehyde functional group. </a:t>
            </a:r>
          </a:p>
          <a:p>
            <a:pPr lvl="1"/>
            <a:r>
              <a:rPr lang="en-US" b="1" dirty="0" smtClean="0"/>
              <a:t>Why, then, ketoses give positive test? 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438400"/>
            <a:ext cx="8534400" cy="151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343400"/>
            <a:ext cx="6553200" cy="20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534400" cy="60960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Reducing sugars</a:t>
            </a:r>
          </a:p>
          <a:p>
            <a:pPr lvl="1"/>
            <a:r>
              <a:rPr lang="en-US" dirty="0" smtClean="0"/>
              <a:t>Positive test with </a:t>
            </a:r>
            <a:r>
              <a:rPr lang="en-US" dirty="0" err="1" smtClean="0"/>
              <a:t>Tollens</a:t>
            </a:r>
            <a:r>
              <a:rPr lang="en-US" dirty="0" smtClean="0"/>
              <a:t>’ or Benedict’s solutions</a:t>
            </a:r>
          </a:p>
          <a:p>
            <a:pPr lvl="2"/>
            <a:r>
              <a:rPr lang="en-US" dirty="0" smtClean="0"/>
              <a:t>Only those containing </a:t>
            </a:r>
            <a:r>
              <a:rPr lang="en-US" b="1" i="1" dirty="0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hemiacetal</a:t>
            </a:r>
            <a:r>
              <a:rPr lang="en-US" dirty="0" smtClean="0"/>
              <a:t> group or the open chain form of sugar</a:t>
            </a:r>
          </a:p>
          <a:p>
            <a:pPr lvl="1"/>
            <a:r>
              <a:rPr lang="en-US" dirty="0" err="1" smtClean="0"/>
              <a:t>Acetals</a:t>
            </a:r>
            <a:r>
              <a:rPr lang="en-US" dirty="0" smtClean="0"/>
              <a:t> or </a:t>
            </a:r>
            <a:r>
              <a:rPr lang="en-US" dirty="0" err="1" smtClean="0"/>
              <a:t>ketals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 Negative test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876800"/>
            <a:ext cx="3733800" cy="150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200400"/>
            <a:ext cx="68151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4800600"/>
            <a:ext cx="28003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r>
              <a:rPr lang="en-US" dirty="0" smtClean="0"/>
              <a:t>Summary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362200"/>
            <a:ext cx="655515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382000" cy="5943600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r>
              <a:rPr lang="en-US" b="1" dirty="0" smtClean="0"/>
              <a:t>b. Bromine water:</a:t>
            </a:r>
          </a:p>
          <a:p>
            <a:pPr lvl="1"/>
            <a:r>
              <a:rPr lang="en-US" b="1" dirty="0" smtClean="0"/>
              <a:t>Acidic reagent </a:t>
            </a:r>
            <a:r>
              <a:rPr lang="en-US" b="1" dirty="0" smtClean="0">
                <a:sym typeface="Wingdings"/>
              </a:rPr>
              <a:t> No </a:t>
            </a:r>
            <a:r>
              <a:rPr lang="en-US" b="1" dirty="0" err="1" smtClean="0">
                <a:sym typeface="Wingdings"/>
              </a:rPr>
              <a:t>isomerization</a:t>
            </a:r>
            <a:endParaRPr lang="en-US" b="1" dirty="0" smtClean="0">
              <a:sym typeface="Wingdings"/>
            </a:endParaRPr>
          </a:p>
          <a:p>
            <a:pPr lvl="2"/>
            <a:r>
              <a:rPr lang="en-US" b="1" dirty="0" smtClean="0">
                <a:sym typeface="Wingdings"/>
              </a:rPr>
              <a:t>Only </a:t>
            </a:r>
            <a:r>
              <a:rPr lang="en-US" b="1" dirty="0" err="1" smtClean="0">
                <a:sym typeface="Wingdings"/>
              </a:rPr>
              <a:t>aldoses</a:t>
            </a:r>
            <a:endParaRPr lang="en-US" b="1" dirty="0" smtClean="0">
              <a:sym typeface="Wingdings"/>
            </a:endParaRPr>
          </a:p>
          <a:p>
            <a:pPr lvl="2"/>
            <a:r>
              <a:rPr lang="en-US" b="1" dirty="0" smtClean="0">
                <a:sym typeface="Wingdings"/>
              </a:rPr>
              <a:t>Not strong enough to oxidize a </a:t>
            </a:r>
            <a:r>
              <a:rPr lang="en-US" b="1" dirty="0" err="1" smtClean="0">
                <a:sym typeface="Wingdings"/>
              </a:rPr>
              <a:t>ketose</a:t>
            </a:r>
            <a:r>
              <a:rPr lang="en-US" b="1" dirty="0" smtClean="0"/>
              <a:t> </a:t>
            </a:r>
          </a:p>
          <a:p>
            <a:pPr lvl="2"/>
            <a:endParaRPr lang="en-US" b="1" dirty="0" smtClean="0"/>
          </a:p>
          <a:p>
            <a:pPr lvl="2"/>
            <a:endParaRPr lang="en-US" b="1" dirty="0" smtClean="0"/>
          </a:p>
          <a:p>
            <a:pPr lvl="2"/>
            <a:endParaRPr lang="en-US" b="1" dirty="0" smtClean="0"/>
          </a:p>
          <a:p>
            <a:pPr lvl="2"/>
            <a:endParaRPr lang="en-US" b="1" dirty="0" smtClean="0"/>
          </a:p>
          <a:p>
            <a:pPr lvl="2"/>
            <a:endParaRPr lang="en-US" b="1" dirty="0" smtClean="0"/>
          </a:p>
          <a:p>
            <a:pPr lvl="2"/>
            <a:endParaRPr lang="en-US" b="1" dirty="0" smtClean="0"/>
          </a:p>
          <a:p>
            <a:pPr lvl="2">
              <a:buNone/>
            </a:pPr>
            <a:endParaRPr lang="en-US" b="1" dirty="0" smtClean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743200"/>
            <a:ext cx="4038600" cy="149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191000"/>
            <a:ext cx="5435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" y="164649"/>
            <a:ext cx="8905875" cy="638855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562600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r>
              <a:rPr lang="en-US" b="1" dirty="0" smtClean="0"/>
              <a:t>c. Nitric acid:</a:t>
            </a:r>
          </a:p>
          <a:p>
            <a:pPr lvl="1"/>
            <a:r>
              <a:rPr lang="en-US" b="1" dirty="0" smtClean="0"/>
              <a:t>Strong oxidizing agent 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438400"/>
            <a:ext cx="36861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886200"/>
            <a:ext cx="38576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638800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r>
              <a:rPr lang="en-US" b="1" dirty="0" smtClean="0"/>
              <a:t>d. </a:t>
            </a:r>
            <a:r>
              <a:rPr lang="en-US" b="1" dirty="0" err="1" smtClean="0"/>
              <a:t>Periodate</a:t>
            </a:r>
            <a:r>
              <a:rPr lang="en-US" b="1" dirty="0" smtClean="0"/>
              <a:t> oxidations: Oxidative cleavage of </a:t>
            </a:r>
            <a:r>
              <a:rPr lang="en-US" b="1" dirty="0" err="1" smtClean="0"/>
              <a:t>polyhydroxy</a:t>
            </a:r>
            <a:r>
              <a:rPr lang="en-US" b="1" dirty="0" smtClean="0"/>
              <a:t> compounds: </a:t>
            </a:r>
          </a:p>
          <a:p>
            <a:pPr lvl="1"/>
            <a:r>
              <a:rPr lang="en-US" b="1" dirty="0" smtClean="0"/>
              <a:t>Cleavage of vicinal </a:t>
            </a:r>
            <a:r>
              <a:rPr lang="en-US" b="1" dirty="0" err="1" smtClean="0"/>
              <a:t>diols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743200"/>
            <a:ext cx="73152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572000"/>
            <a:ext cx="728570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pPr lvl="1"/>
            <a:r>
              <a:rPr lang="en-US" b="1" dirty="0" smtClean="0"/>
              <a:t>Oxidative cleavage of sugars</a:t>
            </a:r>
          </a:p>
          <a:p>
            <a:pPr lvl="2"/>
            <a:r>
              <a:rPr lang="en-US" dirty="0" smtClean="0"/>
              <a:t>formic acid, formaldehyde, and CO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lvl="2"/>
            <a:r>
              <a:rPr lang="en-US" dirty="0" smtClean="0"/>
              <a:t>Facts</a:t>
            </a:r>
          </a:p>
          <a:p>
            <a:pPr lvl="3"/>
            <a:r>
              <a:rPr lang="en-US" dirty="0" smtClean="0"/>
              <a:t>C-C </a:t>
            </a:r>
            <a:r>
              <a:rPr lang="en-US" dirty="0" err="1" smtClean="0"/>
              <a:t>cleavge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 1 molecule of HIO</a:t>
            </a:r>
            <a:r>
              <a:rPr lang="en-US" baseline="-25000" dirty="0" smtClean="0">
                <a:sym typeface="Wingdings"/>
              </a:rPr>
              <a:t>4</a:t>
            </a:r>
          </a:p>
          <a:p>
            <a:pPr lvl="3"/>
            <a:r>
              <a:rPr lang="en-US" dirty="0" smtClean="0"/>
              <a:t>Aldehyde and 2° alcohol </a:t>
            </a:r>
            <a:r>
              <a:rPr lang="en-US" dirty="0" smtClean="0">
                <a:sym typeface="Wingdings"/>
              </a:rPr>
              <a:t> </a:t>
            </a:r>
            <a:r>
              <a:rPr lang="en-US" dirty="0" smtClean="0"/>
              <a:t>formic acid</a:t>
            </a:r>
          </a:p>
          <a:p>
            <a:pPr lvl="3"/>
            <a:r>
              <a:rPr lang="en-US" dirty="0" smtClean="0"/>
              <a:t>1</a:t>
            </a:r>
            <a:r>
              <a:rPr lang="am-ET" dirty="0" smtClean="0">
                <a:latin typeface="Nyala"/>
              </a:rPr>
              <a:t>°</a:t>
            </a:r>
            <a:r>
              <a:rPr lang="en-US" dirty="0" smtClean="0">
                <a:latin typeface="Nyala"/>
              </a:rPr>
              <a:t> OH </a:t>
            </a:r>
            <a:r>
              <a:rPr lang="am-ET" dirty="0" smtClean="0">
                <a:latin typeface="Nyala"/>
                <a:sym typeface="Wingdings"/>
              </a:rPr>
              <a:t></a:t>
            </a:r>
            <a:r>
              <a:rPr lang="en-US" dirty="0" smtClean="0"/>
              <a:t> formaldehyde</a:t>
            </a:r>
          </a:p>
          <a:p>
            <a:pPr lvl="3"/>
            <a:r>
              <a:rPr lang="en-US" dirty="0" err="1" smtClean="0"/>
              <a:t>Ketone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 CO</a:t>
            </a:r>
            <a:r>
              <a:rPr lang="en-US" baseline="-25000" dirty="0" smtClean="0">
                <a:sym typeface="Wingdings"/>
              </a:rPr>
              <a:t>2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Example:</a:t>
            </a:r>
          </a:p>
          <a:p>
            <a:pPr lvl="3"/>
            <a:endParaRPr lang="en-US" dirty="0" smtClean="0"/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267200"/>
            <a:ext cx="4419600" cy="2373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Exercise</a:t>
            </a:r>
          </a:p>
          <a:p>
            <a:pPr lvl="1"/>
            <a:r>
              <a:rPr lang="en-US" dirty="0" smtClean="0"/>
              <a:t>Predict the degradation products of fructose</a:t>
            </a:r>
            <a:endParaRPr lang="en-US" dirty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996468"/>
            <a:ext cx="6064552" cy="2642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480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2822575"/>
          </a:xfrm>
        </p:spPr>
        <p:txBody>
          <a:bodyPr>
            <a:noAutofit/>
          </a:bodyPr>
          <a:lstStyle/>
          <a:p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2.3.6.1. The reactions of monosaccharides in basic solutions: </a:t>
            </a:r>
            <a:b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</a:b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Epimerization and </a:t>
            </a:r>
            <a:r>
              <a:rPr lang="en-US" sz="6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isomerization</a:t>
            </a:r>
            <a:endParaRPr lang="en-US" sz="6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1"/>
            <a:ext cx="8229600" cy="2667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Epimers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Two </a:t>
            </a:r>
            <a:r>
              <a:rPr lang="en-US" dirty="0" err="1" smtClean="0"/>
              <a:t>diastereomeric</a:t>
            </a:r>
            <a:r>
              <a:rPr lang="en-US" dirty="0" smtClean="0"/>
              <a:t> sugars differing only in the configuration at a single asymmetric carbon atom.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interconversion</a:t>
            </a:r>
            <a:r>
              <a:rPr lang="en-US" dirty="0" smtClean="0"/>
              <a:t> of </a:t>
            </a:r>
            <a:r>
              <a:rPr lang="en-US" dirty="0" err="1" smtClean="0"/>
              <a:t>epimers</a:t>
            </a:r>
            <a:r>
              <a:rPr lang="en-US" dirty="0" smtClean="0"/>
              <a:t> is called </a:t>
            </a:r>
            <a:r>
              <a:rPr lang="en-US" b="1" dirty="0" smtClean="0"/>
              <a:t>epimerization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657600"/>
            <a:ext cx="3054458" cy="258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599" y="3657600"/>
            <a:ext cx="3301701" cy="262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1"/>
            <a:ext cx="8458200" cy="13716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In basic solution monosaccharides undergo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b="1" dirty="0" smtClean="0"/>
              <a:t>Epimerization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8446169" cy="3657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8686800" cy="1524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1028700" lvl="1" indent="-571500">
              <a:buFont typeface="+mj-lt"/>
              <a:buAutoNum type="romanLcPeriod" startAt="2"/>
            </a:pPr>
            <a:r>
              <a:rPr lang="en-US" b="1" dirty="0" err="1" smtClean="0"/>
              <a:t>Isomerization</a:t>
            </a:r>
            <a:r>
              <a:rPr lang="en-US" b="1" dirty="0" smtClean="0"/>
              <a:t> </a:t>
            </a:r>
          </a:p>
          <a:p>
            <a:pPr marL="1198563" lvl="2" indent="-341313"/>
            <a:r>
              <a:rPr lang="en-US" b="1" dirty="0" smtClean="0"/>
              <a:t>Ketones</a:t>
            </a:r>
          </a:p>
          <a:p>
            <a:pPr marL="1198563" lvl="2" indent="-341313"/>
            <a:r>
              <a:rPr lang="en-US" b="1" dirty="0" smtClean="0"/>
              <a:t>Enediol rearrangement</a:t>
            </a:r>
            <a:endParaRPr lang="en-US" b="1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8736037" cy="3505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590800"/>
            <a:ext cx="8915400" cy="266700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2.3.6.4. </a:t>
            </a:r>
            <a:r>
              <a:rPr lang="en-US" sz="7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Osazone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 test: </a:t>
            </a:r>
            <a:b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</a:b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Reaction (reduction) with </a:t>
            </a:r>
            <a:r>
              <a:rPr lang="en-US" sz="6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phenylhydrazine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: </a:t>
            </a:r>
            <a:r>
              <a:rPr lang="en-US" sz="6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Epimers</a:t>
            </a:r>
            <a:endParaRPr lang="en-US" sz="6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458200" cy="6343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534400" cy="5486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err="1" smtClean="0"/>
              <a:t>Osazone</a:t>
            </a:r>
            <a:r>
              <a:rPr lang="en-US" b="1" dirty="0" smtClean="0"/>
              <a:t> test:</a:t>
            </a:r>
          </a:p>
          <a:p>
            <a:pPr lvl="1"/>
            <a:r>
              <a:rPr lang="en-US" dirty="0" smtClean="0"/>
              <a:t>Reaction of </a:t>
            </a:r>
            <a:r>
              <a:rPr lang="en-US" dirty="0" err="1" smtClean="0"/>
              <a:t>monosacharides</a:t>
            </a:r>
            <a:r>
              <a:rPr lang="en-US" dirty="0" smtClean="0"/>
              <a:t> with </a:t>
            </a:r>
            <a:r>
              <a:rPr lang="en-US" dirty="0" err="1" smtClean="0"/>
              <a:t>phenylhydrazine</a:t>
            </a:r>
            <a:endParaRPr lang="en-US" dirty="0" smtClean="0"/>
          </a:p>
          <a:p>
            <a:pPr lvl="2">
              <a:buFont typeface="Wingdings"/>
              <a:buChar char="ð"/>
            </a:pPr>
            <a:r>
              <a:rPr lang="en-US" dirty="0" err="1" smtClean="0"/>
              <a:t>Osazones</a:t>
            </a:r>
            <a:r>
              <a:rPr lang="en-US" dirty="0" smtClean="0"/>
              <a:t> </a:t>
            </a:r>
          </a:p>
          <a:p>
            <a:pPr lvl="3"/>
            <a:r>
              <a:rPr lang="en-US" dirty="0" smtClean="0"/>
              <a:t>1,2-bisarylhydrazone formed by reaction of an aldose or </a:t>
            </a:r>
            <a:r>
              <a:rPr lang="en-US" dirty="0" err="1" smtClean="0"/>
              <a:t>ketose</a:t>
            </a:r>
            <a:r>
              <a:rPr lang="en-US" dirty="0" smtClean="0"/>
              <a:t> with three molar equivalents of an </a:t>
            </a:r>
            <a:r>
              <a:rPr lang="en-US" dirty="0" err="1" smtClean="0"/>
              <a:t>arylhydrazone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733800"/>
            <a:ext cx="83153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r>
              <a:rPr lang="en-US" dirty="0" smtClean="0"/>
              <a:t>Leads to loss of configuration at C-2</a:t>
            </a:r>
          </a:p>
          <a:p>
            <a:pPr lvl="2"/>
            <a:r>
              <a:rPr lang="en-US" dirty="0" smtClean="0"/>
              <a:t>Same </a:t>
            </a:r>
            <a:r>
              <a:rPr lang="en-US" dirty="0" err="1" smtClean="0"/>
              <a:t>osazones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743200"/>
            <a:ext cx="81724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52578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Emil Fisher </a:t>
            </a:r>
          </a:p>
          <a:p>
            <a:pPr lvl="1"/>
            <a:r>
              <a:rPr lang="en-US" dirty="0" smtClean="0"/>
              <a:t>D-glucose and D-mannose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err="1" smtClean="0"/>
              <a:t>Epimers</a:t>
            </a:r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743200"/>
            <a:ext cx="78105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05936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C-1 and C-2 of ketoses </a:t>
            </a:r>
            <a:r>
              <a:rPr lang="en-US" b="1" dirty="0" smtClean="0">
                <a:sym typeface="Wingdings"/>
              </a:rPr>
              <a:t> </a:t>
            </a:r>
            <a:r>
              <a:rPr lang="en-US" b="1" dirty="0" err="1" smtClean="0"/>
              <a:t>Phenylosazones</a:t>
            </a:r>
            <a:endParaRPr lang="en-US" b="1" dirty="0" smtClean="0"/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81819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6200" y="2514600"/>
            <a:ext cx="8934450" cy="3488216"/>
            <a:chOff x="76200" y="2514600"/>
            <a:chExt cx="8934450" cy="3488216"/>
          </a:xfrm>
        </p:grpSpPr>
        <p:pic>
          <p:nvPicPr>
            <p:cNvPr id="1003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contrast="30000"/>
            </a:blip>
            <a:srcRect/>
            <a:stretch>
              <a:fillRect/>
            </a:stretch>
          </p:blipFill>
          <p:spPr bwMode="auto">
            <a:xfrm>
              <a:off x="1619250" y="2514600"/>
              <a:ext cx="63246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3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contrast="30000"/>
            </a:blip>
            <a:srcRect/>
            <a:stretch>
              <a:fillRect/>
            </a:stretch>
          </p:blipFill>
          <p:spPr bwMode="auto">
            <a:xfrm>
              <a:off x="76200" y="4495800"/>
              <a:ext cx="8934450" cy="1507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82000" cy="4754563"/>
          </a:xfrm>
        </p:spPr>
        <p:txBody>
          <a:bodyPr/>
          <a:lstStyle/>
          <a:p>
            <a:r>
              <a:rPr lang="en-US" b="1" dirty="0" smtClean="0"/>
              <a:t>Exercise</a:t>
            </a:r>
          </a:p>
          <a:p>
            <a:pPr lvl="1"/>
            <a:r>
              <a:rPr lang="en-US" dirty="0" smtClean="0"/>
              <a:t>What monosaccharides form the same </a:t>
            </a:r>
            <a:r>
              <a:rPr lang="en-US" dirty="0" err="1" smtClean="0"/>
              <a:t>osazone</a:t>
            </a:r>
            <a:r>
              <a:rPr lang="en-US" dirty="0" smtClean="0"/>
              <a:t> as D-</a:t>
            </a:r>
            <a:r>
              <a:rPr lang="en-US" dirty="0" err="1" smtClean="0"/>
              <a:t>sorbose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29200" y="2438400"/>
            <a:ext cx="1295400" cy="18288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43200"/>
            <a:ext cx="9144000" cy="2743200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2.3.6.5. </a:t>
            </a:r>
            <a:r>
              <a:rPr lang="en-US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Kiliani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–Fischer synthesis: </a:t>
            </a:r>
            <a:b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</a:b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Chain elongation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102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err="1" smtClean="0"/>
              <a:t>Kiliani</a:t>
            </a:r>
            <a:r>
              <a:rPr lang="en-US" b="1" dirty="0" smtClean="0"/>
              <a:t>–Fischer Synthesis</a:t>
            </a:r>
          </a:p>
          <a:p>
            <a:pPr lvl="1"/>
            <a:r>
              <a:rPr lang="en-US" dirty="0" smtClean="0"/>
              <a:t>Formation of higher monosaccharides (n+1) from lower ones (n)</a:t>
            </a:r>
          </a:p>
          <a:p>
            <a:pPr lvl="1"/>
            <a:r>
              <a:rPr lang="en-US" dirty="0" smtClean="0"/>
              <a:t>Two sugars</a:t>
            </a:r>
          </a:p>
          <a:p>
            <a:pPr lvl="2"/>
            <a:r>
              <a:rPr lang="en-US" dirty="0" smtClean="0"/>
              <a:t>With different stereochemistry at the original carbonyl carbon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48000" y="3581400"/>
            <a:ext cx="1600200" cy="2209800"/>
            <a:chOff x="228600" y="4419600"/>
            <a:chExt cx="1677062" cy="2658011"/>
          </a:xfrm>
        </p:grpSpPr>
        <p:pic>
          <p:nvPicPr>
            <p:cNvPr id="3686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1000" y="4419600"/>
              <a:ext cx="1491636" cy="1966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228600" y="6431280"/>
              <a:ext cx="16770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/>
                <a:t>Heinrich </a:t>
              </a:r>
              <a:r>
                <a:rPr lang="en-US" b="1" dirty="0" err="1" smtClean="0"/>
                <a:t>Kiliani</a:t>
              </a:r>
              <a:r>
                <a:rPr lang="en-US" b="1" dirty="0" smtClean="0"/>
                <a:t> </a:t>
              </a:r>
            </a:p>
            <a:p>
              <a:pPr algn="ctr"/>
              <a:r>
                <a:rPr lang="en-US" b="1" dirty="0" smtClean="0"/>
                <a:t>(1855 - 1945)</a:t>
              </a:r>
              <a:endParaRPr lang="en-US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10200" y="3581400"/>
            <a:ext cx="1600200" cy="2246531"/>
            <a:chOff x="5715000" y="3657600"/>
            <a:chExt cx="2286000" cy="2856131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3600" y="3657600"/>
              <a:ext cx="1647825" cy="2228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5715000" y="5867400"/>
              <a:ext cx="2286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Emil Fischer </a:t>
              </a:r>
            </a:p>
            <a:p>
              <a:pPr algn="ctr"/>
              <a:r>
                <a:rPr lang="en-US" b="1" dirty="0" smtClean="0"/>
                <a:t>(1852 – 1919)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8153400" cy="6172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81001"/>
            <a:ext cx="8915400" cy="2438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Modified </a:t>
            </a:r>
            <a:r>
              <a:rPr lang="en-US" b="1" dirty="0" err="1" smtClean="0"/>
              <a:t>Kiliani</a:t>
            </a:r>
            <a:r>
              <a:rPr lang="en-US" b="1" dirty="0" smtClean="0"/>
              <a:t>–Fischer synthesis</a:t>
            </a:r>
          </a:p>
          <a:p>
            <a:pPr lvl="1"/>
            <a:r>
              <a:rPr lang="en-US" dirty="0" err="1" smtClean="0"/>
              <a:t>Serianni</a:t>
            </a:r>
            <a:r>
              <a:rPr lang="en-US" dirty="0" smtClean="0"/>
              <a:t> and Barker in 1979</a:t>
            </a:r>
          </a:p>
          <a:p>
            <a:pPr lvl="1"/>
            <a:r>
              <a:rPr lang="en-US" dirty="0" smtClean="0"/>
              <a:t>Cyanohydrins to aldoses </a:t>
            </a:r>
          </a:p>
          <a:p>
            <a:pPr lvl="2"/>
            <a:r>
              <a:rPr lang="en-US" dirty="0" smtClean="0"/>
              <a:t>Palladium (on barium sulfate) instead of Na (Hg)  </a:t>
            </a:r>
            <a:endParaRPr 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228600" y="3200400"/>
            <a:ext cx="8839200" cy="341399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830763"/>
          </a:xfrm>
        </p:spPr>
        <p:txBody>
          <a:bodyPr/>
          <a:lstStyle/>
          <a:p>
            <a:r>
              <a:rPr lang="en-US" b="1" dirty="0" smtClean="0"/>
              <a:t>Exercise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monosaccharides would be formed in a </a:t>
            </a:r>
            <a:r>
              <a:rPr lang="en-US" dirty="0" err="1" smtClean="0"/>
              <a:t>Kiliani</a:t>
            </a:r>
            <a:r>
              <a:rPr lang="en-US" dirty="0" smtClean="0"/>
              <a:t>–Fischer synthesis starting with D-</a:t>
            </a:r>
            <a:r>
              <a:rPr lang="en-US" dirty="0" err="1" smtClean="0"/>
              <a:t>xylose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228600" y="3124200"/>
            <a:ext cx="1447800" cy="198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2209800" y="2286000"/>
            <a:ext cx="5562600" cy="4267200"/>
            <a:chOff x="2133600" y="2720190"/>
            <a:chExt cx="4705350" cy="3356760"/>
          </a:xfrm>
        </p:grpSpPr>
        <p:pic>
          <p:nvPicPr>
            <p:cNvPr id="1013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lum contrast="30000"/>
            </a:blip>
            <a:srcRect/>
            <a:stretch>
              <a:fillRect/>
            </a:stretch>
          </p:blipFill>
          <p:spPr bwMode="auto">
            <a:xfrm>
              <a:off x="2133600" y="2720190"/>
              <a:ext cx="4648200" cy="160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380" name="Picture 4"/>
            <p:cNvPicPr>
              <a:picLocks noChangeAspect="1" noChangeArrowheads="1"/>
            </p:cNvPicPr>
            <p:nvPr/>
          </p:nvPicPr>
          <p:blipFill>
            <a:blip r:embed="rId4" cstate="print">
              <a:lum contrast="30000"/>
            </a:blip>
            <a:srcRect/>
            <a:stretch>
              <a:fillRect/>
            </a:stretch>
          </p:blipFill>
          <p:spPr bwMode="auto">
            <a:xfrm>
              <a:off x="2133600" y="4495800"/>
              <a:ext cx="4705350" cy="158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ounded Rectangle 7"/>
          <p:cNvSpPr/>
          <p:nvPr/>
        </p:nvSpPr>
        <p:spPr>
          <a:xfrm>
            <a:off x="2209800" y="4419600"/>
            <a:ext cx="2743200" cy="2057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276600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2.2. Classification 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of carbohydrates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194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2.3.6.5.  Chain shortening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r>
              <a:rPr lang="en-US" b="1" dirty="0" smtClean="0"/>
              <a:t>The Ruff Degradation</a:t>
            </a:r>
          </a:p>
          <a:p>
            <a:endParaRPr lang="en-US" b="1" dirty="0" smtClean="0"/>
          </a:p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1723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743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2.4. Disaccharides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229600" cy="59436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Disaccharides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glycosides formed from two </a:t>
            </a:r>
            <a:r>
              <a:rPr lang="en-US" dirty="0" err="1" smtClean="0"/>
              <a:t>monosacharides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Connected by </a:t>
            </a:r>
            <a:r>
              <a:rPr lang="en-US" dirty="0" err="1" smtClean="0"/>
              <a:t>glycosidic</a:t>
            </a:r>
            <a:r>
              <a:rPr lang="en-US" dirty="0" smtClean="0"/>
              <a:t> linkages</a:t>
            </a:r>
          </a:p>
          <a:p>
            <a:pPr lvl="1"/>
            <a:r>
              <a:rPr lang="en-US" dirty="0" smtClean="0"/>
              <a:t>So, what are glycosides?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352800"/>
            <a:ext cx="70485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1983"/>
            <a:ext cx="8382000" cy="631914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"/>
            <a:ext cx="7924800" cy="5921964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90800"/>
            <a:ext cx="8458200" cy="228917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2.4.3. Lactose, Maltose and </a:t>
            </a:r>
            <a:r>
              <a:rPr lang="en-US" sz="7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Cellobiose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715000"/>
          </a:xfrm>
          <a:ln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b="1" dirty="0" smtClean="0"/>
              <a:t>Lactose</a:t>
            </a:r>
          </a:p>
          <a:p>
            <a:pPr lvl="1"/>
            <a:r>
              <a:rPr lang="en-US" dirty="0" smtClean="0"/>
              <a:t>4-</a:t>
            </a:r>
            <a:r>
              <a:rPr lang="en-US" i="1" dirty="0" smtClean="0"/>
              <a:t>O</a:t>
            </a:r>
            <a:r>
              <a:rPr lang="en-US" dirty="0" smtClean="0"/>
              <a:t>-(</a:t>
            </a:r>
            <a:r>
              <a:rPr lang="el-GR" dirty="0" smtClean="0"/>
              <a:t>β</a:t>
            </a:r>
            <a:r>
              <a:rPr lang="en-US" dirty="0" smtClean="0"/>
              <a:t>-D-</a:t>
            </a:r>
            <a:r>
              <a:rPr lang="en-US" dirty="0" err="1" smtClean="0"/>
              <a:t>galactopyranosyl</a:t>
            </a:r>
            <a:r>
              <a:rPr lang="en-US" dirty="0" smtClean="0"/>
              <a:t>)-</a:t>
            </a:r>
            <a:r>
              <a:rPr lang="el-GR" dirty="0" smtClean="0"/>
              <a:t>β</a:t>
            </a:r>
            <a:r>
              <a:rPr lang="en-US" dirty="0" smtClean="0"/>
              <a:t>-D-</a:t>
            </a:r>
            <a:r>
              <a:rPr lang="en-US" dirty="0" err="1" smtClean="0"/>
              <a:t>glucopyranose</a:t>
            </a:r>
            <a:endParaRPr lang="en-US" dirty="0" smtClean="0"/>
          </a:p>
          <a:p>
            <a:pPr lvl="1"/>
            <a:r>
              <a:rPr lang="en-US" dirty="0" smtClean="0"/>
              <a:t>Product of β-1,4-glycosidic bond link of D-</a:t>
            </a:r>
            <a:r>
              <a:rPr lang="en-US" dirty="0" err="1" smtClean="0"/>
              <a:t>galactose</a:t>
            </a:r>
            <a:r>
              <a:rPr lang="en-US" dirty="0" smtClean="0"/>
              <a:t>  and D-glucose </a:t>
            </a:r>
            <a:endParaRPr 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276600"/>
            <a:ext cx="60674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305800" cy="59436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Maltose and </a:t>
            </a:r>
            <a:r>
              <a:rPr lang="en-US" b="1" dirty="0" err="1" smtClean="0"/>
              <a:t>cellobiose</a:t>
            </a:r>
            <a:endParaRPr lang="en-US" b="1" dirty="0" smtClean="0"/>
          </a:p>
          <a:p>
            <a:pPr lvl="1"/>
            <a:r>
              <a:rPr lang="en-US" dirty="0" smtClean="0"/>
              <a:t>Isomeric </a:t>
            </a:r>
            <a:r>
              <a:rPr lang="en-US" dirty="0" err="1" smtClean="0"/>
              <a:t>dimers</a:t>
            </a:r>
            <a:r>
              <a:rPr lang="en-US" dirty="0" smtClean="0"/>
              <a:t> of D-glucose</a:t>
            </a:r>
          </a:p>
          <a:p>
            <a:endParaRPr 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572000"/>
            <a:ext cx="4419600" cy="168812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752600"/>
            <a:ext cx="4419600" cy="22648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2.6. Polysaccharides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/>
              <a:t>Based on </a:t>
            </a:r>
            <a:r>
              <a:rPr lang="en-US" b="1" dirty="0" smtClean="0"/>
              <a:t>chemical </a:t>
            </a:r>
            <a:r>
              <a:rPr lang="en-US" b="1" dirty="0"/>
              <a:t>structure and degree of </a:t>
            </a:r>
            <a:r>
              <a:rPr lang="en-US" b="1" dirty="0" smtClean="0"/>
              <a:t>polymerization</a:t>
            </a:r>
          </a:p>
          <a:p>
            <a:pPr lvl="1"/>
            <a:r>
              <a:rPr lang="en-US" dirty="0" smtClean="0"/>
              <a:t>Monosaccharides </a:t>
            </a:r>
            <a:r>
              <a:rPr lang="en-US" dirty="0"/>
              <a:t>and their </a:t>
            </a:r>
            <a:r>
              <a:rPr lang="en-US" dirty="0" smtClean="0"/>
              <a:t>derivatives,</a:t>
            </a:r>
          </a:p>
          <a:p>
            <a:pPr lvl="1"/>
            <a:r>
              <a:rPr lang="en-US" dirty="0" smtClean="0"/>
              <a:t>Disaccharides (2 monosaccharide units), </a:t>
            </a:r>
          </a:p>
          <a:p>
            <a:pPr lvl="1"/>
            <a:r>
              <a:rPr lang="en-US" dirty="0" smtClean="0"/>
              <a:t>Oligosaccharides (3-9 monosaccharide units), </a:t>
            </a:r>
            <a:r>
              <a:rPr lang="en-US" dirty="0"/>
              <a:t>and </a:t>
            </a:r>
            <a:endParaRPr lang="en-US" dirty="0" smtClean="0"/>
          </a:p>
          <a:p>
            <a:pPr lvl="1"/>
            <a:r>
              <a:rPr lang="en-US" dirty="0" smtClean="0"/>
              <a:t>Polysaccharides (more than 10 monosaccharide units)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37338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 smtClean="0"/>
              <a:t>Polysaccharides</a:t>
            </a:r>
          </a:p>
          <a:p>
            <a:pPr lvl="1"/>
            <a:r>
              <a:rPr lang="en-US" dirty="0" smtClean="0"/>
              <a:t>Polymers of &gt; 10 </a:t>
            </a:r>
            <a:r>
              <a:rPr lang="en-US" dirty="0" err="1" smtClean="0"/>
              <a:t>monosaccharides</a:t>
            </a:r>
            <a:endParaRPr lang="en-US" dirty="0" smtClean="0"/>
          </a:p>
          <a:p>
            <a:pPr lvl="1"/>
            <a:r>
              <a:rPr lang="en-US" dirty="0" smtClean="0"/>
              <a:t>Property</a:t>
            </a:r>
          </a:p>
          <a:p>
            <a:pPr lvl="2"/>
            <a:r>
              <a:rPr lang="en-US" i="1" dirty="0" smtClean="0"/>
              <a:t>species of monosaccharides</a:t>
            </a:r>
          </a:p>
          <a:p>
            <a:pPr lvl="2"/>
            <a:r>
              <a:rPr lang="en-US" i="1" dirty="0" smtClean="0"/>
              <a:t>types of linkages</a:t>
            </a:r>
            <a:r>
              <a:rPr lang="en-US" dirty="0" smtClean="0"/>
              <a:t> between residues</a:t>
            </a:r>
          </a:p>
          <a:p>
            <a:pPr lvl="2"/>
            <a:r>
              <a:rPr lang="en-US" i="1" dirty="0" smtClean="0"/>
              <a:t>extent and type of chain branching</a:t>
            </a:r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87625"/>
            <a:ext cx="9144000" cy="228917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2.6.1. Classification of polysaccharides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marL="514350" indent="-514350">
              <a:buAutoNum type="alphaUcPeriod"/>
            </a:pPr>
            <a:r>
              <a:rPr lang="en-US" b="1" dirty="0" smtClean="0"/>
              <a:t>Based on source</a:t>
            </a:r>
          </a:p>
          <a:p>
            <a:pPr marL="914400" lvl="1" indent="-514350"/>
            <a:r>
              <a:rPr lang="en-US" dirty="0" smtClean="0"/>
              <a:t>Plant polysaccharides</a:t>
            </a:r>
          </a:p>
          <a:p>
            <a:pPr marL="914400" lvl="1" indent="-514350"/>
            <a:r>
              <a:rPr lang="en-US" dirty="0" smtClean="0"/>
              <a:t>Animal polysaccharides</a:t>
            </a:r>
          </a:p>
          <a:p>
            <a:pPr marL="914400" lvl="1" indent="-514350"/>
            <a:r>
              <a:rPr lang="en-US" dirty="0" smtClean="0"/>
              <a:t>Algal polysaccharides, </a:t>
            </a:r>
          </a:p>
          <a:p>
            <a:pPr marL="914400" lvl="1" indent="-514350"/>
            <a:r>
              <a:rPr lang="en-US" dirty="0" smtClean="0"/>
              <a:t>Bacterial polysaccharides, etc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5943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B. Based on composition</a:t>
            </a:r>
          </a:p>
          <a:p>
            <a:pPr lvl="1"/>
            <a:endParaRPr 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381000" y="1676400"/>
            <a:ext cx="7924800" cy="2362200"/>
            <a:chOff x="381000" y="1676400"/>
            <a:chExt cx="7924800" cy="2362200"/>
          </a:xfrm>
        </p:grpSpPr>
        <p:sp>
          <p:nvSpPr>
            <p:cNvPr id="4" name="Rounded Rectangle 3"/>
            <p:cNvSpPr/>
            <p:nvPr/>
          </p:nvSpPr>
          <p:spPr>
            <a:xfrm>
              <a:off x="2057400" y="1676400"/>
              <a:ext cx="3657600" cy="5334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Polysaccharides</a:t>
              </a:r>
              <a:endParaRPr lang="en-US" sz="36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1000" y="3124200"/>
              <a:ext cx="3429000" cy="762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Homo </a:t>
              </a:r>
            </a:p>
            <a:p>
              <a:pPr algn="ctr"/>
              <a:r>
                <a:rPr lang="en-US" sz="2800" dirty="0" smtClean="0"/>
                <a:t>polysaccharides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257800" y="3276600"/>
              <a:ext cx="3048000" cy="762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Hetero </a:t>
              </a:r>
            </a:p>
            <a:p>
              <a:pPr algn="ctr"/>
              <a:r>
                <a:rPr lang="en-US" sz="2800" dirty="0" smtClean="0"/>
                <a:t>polysaccharides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47800" y="2209800"/>
              <a:ext cx="4726782" cy="989806"/>
              <a:chOff x="1447800" y="2209800"/>
              <a:chExt cx="4726782" cy="98980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3886200" y="2743200"/>
                <a:ext cx="2286000" cy="158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1447800" y="2209800"/>
                <a:ext cx="4726782" cy="989806"/>
                <a:chOff x="1447006" y="2210594"/>
                <a:chExt cx="4726782" cy="989806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rot="5400000">
                  <a:off x="3620294" y="2476500"/>
                  <a:ext cx="532606" cy="794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10800000">
                  <a:off x="1447801" y="2743200"/>
                  <a:ext cx="2438400" cy="158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1257300" y="2933700"/>
                  <a:ext cx="381000" cy="158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5400000">
                  <a:off x="5944394" y="2971006"/>
                  <a:ext cx="457200" cy="1588"/>
                </a:xfrm>
                <a:prstGeom prst="line">
                  <a:avLst/>
                </a:prstGeom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" name="TextBox 22"/>
          <p:cNvSpPr txBox="1"/>
          <p:nvPr/>
        </p:nvSpPr>
        <p:spPr>
          <a:xfrm>
            <a:off x="609600" y="4800600"/>
            <a:ext cx="784860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50838" indent="-350838">
              <a:buFont typeface="Arial" pitchFamily="34" charset="0"/>
              <a:buChar char="•"/>
            </a:pPr>
            <a:r>
              <a:rPr lang="en-US" sz="2400" dirty="0" smtClean="0"/>
              <a:t> Homo polysaccharides- gives single monosaccharide units on hydrolysis</a:t>
            </a:r>
          </a:p>
          <a:p>
            <a:pPr marL="350838" indent="-350838">
              <a:buFont typeface="Arial" pitchFamily="34" charset="0"/>
              <a:buChar char="•"/>
            </a:pPr>
            <a:r>
              <a:rPr lang="en-US" sz="2400" dirty="0" smtClean="0"/>
              <a:t> Hetero polysaccharides- gives more than one </a:t>
            </a:r>
            <a:r>
              <a:rPr lang="en-US" sz="2400" dirty="0" err="1" smtClean="0"/>
              <a:t>monosaccharides</a:t>
            </a:r>
            <a:r>
              <a:rPr lang="en-US" sz="2400" dirty="0" smtClean="0"/>
              <a:t> units on hydrolysis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9718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2.6.3. Starch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b="1" dirty="0" smtClean="0"/>
              <a:t>Starch</a:t>
            </a:r>
          </a:p>
          <a:p>
            <a:pPr lvl="1"/>
            <a:r>
              <a:rPr lang="en-US" dirty="0" smtClean="0"/>
              <a:t>Polymer </a:t>
            </a:r>
            <a:r>
              <a:rPr lang="en-US" smtClean="0"/>
              <a:t>of glucose</a:t>
            </a:r>
            <a:endParaRPr lang="en-US" dirty="0" smtClean="0"/>
          </a:p>
          <a:p>
            <a:pPr lvl="1"/>
            <a:r>
              <a:rPr lang="en-US" b="1" dirty="0" smtClean="0"/>
              <a:t>Amylose</a:t>
            </a:r>
          </a:p>
          <a:p>
            <a:pPr lvl="2"/>
            <a:r>
              <a:rPr lang="en-US" b="1" dirty="0" err="1" smtClean="0"/>
              <a:t>Unbrached</a:t>
            </a:r>
            <a:r>
              <a:rPr lang="en-US" b="1" dirty="0" smtClean="0"/>
              <a:t> polymer of D-glucose α-1,4-glycosidic linkages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733800"/>
            <a:ext cx="58293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lvl="1"/>
            <a:r>
              <a:rPr lang="en-US" dirty="0" smtClean="0"/>
              <a:t>Amylopectin is a branched polysaccharide</a:t>
            </a:r>
          </a:p>
          <a:p>
            <a:pPr lvl="2"/>
            <a:r>
              <a:rPr lang="en-US" dirty="0" smtClean="0"/>
              <a:t>Main chain: </a:t>
            </a:r>
            <a:r>
              <a:rPr lang="en-US" b="1" dirty="0" smtClean="0"/>
              <a:t>α-1,4-glycosidic linkages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Branching : </a:t>
            </a:r>
            <a:r>
              <a:rPr lang="en-US" b="1" dirty="0" smtClean="0"/>
              <a:t>α-1,6' </a:t>
            </a:r>
            <a:r>
              <a:rPr lang="en-US" b="1" dirty="0" err="1" smtClean="0"/>
              <a:t>glycosidic</a:t>
            </a:r>
            <a:r>
              <a:rPr lang="en-US" b="1" dirty="0" smtClean="0"/>
              <a:t> linkage</a:t>
            </a:r>
          </a:p>
          <a:p>
            <a:pPr lvl="2"/>
            <a:r>
              <a:rPr lang="en-US" b="1" dirty="0" smtClean="0"/>
              <a:t>Limited solubility</a:t>
            </a:r>
          </a:p>
          <a:p>
            <a:endParaRPr 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200400"/>
            <a:ext cx="5029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itchFamily="82" charset="0"/>
              </a:rPr>
              <a:t>2.6.4. Cellulose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229600" cy="4525963"/>
          </a:xfrm>
        </p:spPr>
        <p:txBody>
          <a:bodyPr/>
          <a:lstStyle/>
          <a:p>
            <a:r>
              <a:rPr lang="en-US" b="1" dirty="0" smtClean="0"/>
              <a:t>Cellulose</a:t>
            </a:r>
          </a:p>
          <a:p>
            <a:pPr lvl="1"/>
            <a:r>
              <a:rPr lang="en-US" dirty="0" smtClean="0"/>
              <a:t>β-1,4’-g1ycosidic linkages</a:t>
            </a:r>
          </a:p>
          <a:p>
            <a:pPr lvl="2"/>
            <a:r>
              <a:rPr lang="en-US" dirty="0" smtClean="0"/>
              <a:t>Intramolecular hydrogen bonds +</a:t>
            </a:r>
          </a:p>
          <a:p>
            <a:pPr lvl="2"/>
            <a:r>
              <a:rPr lang="en-US" dirty="0" smtClean="0"/>
              <a:t>Intermolecular hydrogen bonds</a:t>
            </a:r>
          </a:p>
          <a:p>
            <a:pPr lvl="3"/>
            <a:r>
              <a:rPr lang="en-US" dirty="0" smtClean="0"/>
              <a:t>Reduce water solubility +</a:t>
            </a:r>
          </a:p>
          <a:p>
            <a:pPr lvl="3"/>
            <a:r>
              <a:rPr lang="en-US" dirty="0" smtClean="0"/>
              <a:t>Strong fibers</a:t>
            </a:r>
          </a:p>
          <a:p>
            <a:pPr lvl="3"/>
            <a:endParaRPr 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581400"/>
            <a:ext cx="466798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3203</TotalTime>
  <Words>1207</Words>
  <Application>Microsoft Office PowerPoint</Application>
  <PresentationFormat>On-screen Show (4:3)</PresentationFormat>
  <Paragraphs>262</Paragraphs>
  <Slides>98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Chapter 2: Carbohydrates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2.2. Classification of carbohydrates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2.3.2. D and L Designations of monosaccharides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2.3.3. Cyclic structures of monosaccharides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2.3.4. Mutarotation</vt:lpstr>
      <vt:lpstr>PowerPoint Presentation</vt:lpstr>
      <vt:lpstr>PowerPoint Presentation</vt:lpstr>
      <vt:lpstr>PowerPoint Presentation</vt:lpstr>
      <vt:lpstr>PowerPoint Presentation</vt:lpstr>
      <vt:lpstr>2.3.5. Amino and deoxy sugars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2.3.6. Reactions of monosaccharides </vt:lpstr>
      <vt:lpstr>PowerPoint Presentation</vt:lpstr>
      <vt:lpstr>2.3.6.3.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2.3.6.1. The reactions of monosaccharides in basic solutions:  Epimerization and isomerization</vt:lpstr>
      <vt:lpstr>PowerPoint Presentation</vt:lpstr>
      <vt:lpstr>PowerPoint Presentation</vt:lpstr>
      <vt:lpstr>PowerPoint Presentation</vt:lpstr>
      <vt:lpstr>2.3.6.4. Osazone test:  Reaction (reduction) with phenylhydrazine: Epimers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2.3.6.5. Kiliani–Fischer synthesis:  Chain elongation </vt:lpstr>
      <vt:lpstr>PowerPoint Presentation</vt:lpstr>
      <vt:lpstr>PowerPoint Presentation</vt:lpstr>
      <vt:lpstr>PowerPoint Presentation</vt:lpstr>
      <vt:lpstr>PowerPoint Presentation</vt:lpstr>
      <vt:lpstr>2.3.6.5.  Chain shortening</vt:lpstr>
      <vt:lpstr>PowerPoint Presentation</vt:lpstr>
      <vt:lpstr>2.4. Disaccharides </vt:lpstr>
      <vt:lpstr>PowerPoint Presentation</vt:lpstr>
      <vt:lpstr>PowerPoint Presentation</vt:lpstr>
      <vt:lpstr>PowerPoint Presentation</vt:lpstr>
      <vt:lpstr>2.4.3. Lactose, Maltose and Cellobiose </vt:lpstr>
      <vt:lpstr>PowerPoint Presentation</vt:lpstr>
      <vt:lpstr>PowerPoint Presentation</vt:lpstr>
      <vt:lpstr>2.6. Polysaccharides</vt:lpstr>
      <vt:lpstr>PowerPoint Presentation</vt:lpstr>
      <vt:lpstr>2.6.1. Classification of polysaccharides</vt:lpstr>
      <vt:lpstr>PowerPoint Presentation</vt:lpstr>
      <vt:lpstr>PowerPoint Presentation</vt:lpstr>
      <vt:lpstr>2.6.3. Starch</vt:lpstr>
      <vt:lpstr>PowerPoint Presentation</vt:lpstr>
      <vt:lpstr>PowerPoint Presentation</vt:lpstr>
      <vt:lpstr>2.6.4. Cellulose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2: Carbohydrates (37 hrs)</dc:title>
  <dc:creator>Ermias</dc:creator>
  <cp:lastModifiedBy>user</cp:lastModifiedBy>
  <cp:revision>381</cp:revision>
  <dcterms:created xsi:type="dcterms:W3CDTF">2013-10-24T11:11:32Z</dcterms:created>
  <dcterms:modified xsi:type="dcterms:W3CDTF">2022-03-10T16:23:53Z</dcterms:modified>
</cp:coreProperties>
</file>